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Lst>
  <p:sldSz cy="6858000" cx="12192000"/>
  <p:notesSz cx="6858000" cy="9144000"/>
  <p:embeddedFontLst>
    <p:embeddedFont>
      <p:font typeface="EB Garamond"/>
      <p:regular r:id="rId40"/>
      <p:bold r:id="rId41"/>
      <p:italic r:id="rId42"/>
      <p:boldItalic r:id="rId4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 uri="http://customooxmlschemas.google.com/">
      <go:slidesCustomData xmlns:go="http://customooxmlschemas.google.com/" r:id="rId44" roundtripDataSignature="AMtx7mi3ZZC/zSFyWXx9hNjxdDUg1FakY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723A5F55-2941-4E80-9D71-325E7C7812AC}">
  <a:tblStyle styleId="{723A5F55-2941-4E80-9D71-325E7C7812AC}"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EBGaramond-regular.fntdata"/><Relationship Id="rId20" Type="http://schemas.openxmlformats.org/officeDocument/2006/relationships/slide" Target="slides/slide14.xml"/><Relationship Id="rId42" Type="http://schemas.openxmlformats.org/officeDocument/2006/relationships/font" Target="fonts/EBGaramond-italic.fntdata"/><Relationship Id="rId41" Type="http://schemas.openxmlformats.org/officeDocument/2006/relationships/font" Target="fonts/EBGaramond-bold.fntdata"/><Relationship Id="rId22" Type="http://schemas.openxmlformats.org/officeDocument/2006/relationships/slide" Target="slides/slide16.xml"/><Relationship Id="rId44" Type="http://customschemas.google.com/relationships/presentationmetadata" Target="metadata"/><Relationship Id="rId21" Type="http://schemas.openxmlformats.org/officeDocument/2006/relationships/slide" Target="slides/slide15.xml"/><Relationship Id="rId43" Type="http://schemas.openxmlformats.org/officeDocument/2006/relationships/font" Target="fonts/EBGaramond-boldItalic.fntdata"/><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slide" Target="slides/slide31.xml"/><Relationship Id="rId14" Type="http://schemas.openxmlformats.org/officeDocument/2006/relationships/slide" Target="slides/slide8.xml"/><Relationship Id="rId36" Type="http://schemas.openxmlformats.org/officeDocument/2006/relationships/slide" Target="slides/slide30.xml"/><Relationship Id="rId17" Type="http://schemas.openxmlformats.org/officeDocument/2006/relationships/slide" Target="slides/slide11.xml"/><Relationship Id="rId39" Type="http://schemas.openxmlformats.org/officeDocument/2006/relationships/slide" Target="slides/slide33.xml"/><Relationship Id="rId16" Type="http://schemas.openxmlformats.org/officeDocument/2006/relationships/slide" Target="slides/slide10.xml"/><Relationship Id="rId38" Type="http://schemas.openxmlformats.org/officeDocument/2006/relationships/slide" Target="slides/slide32.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2" name="Google Shape;112;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3" name="Google Shape;113;p1:notes"/>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lang="en-US"/>
              <a:t>27-04-2023</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8" name="Google Shape;178;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23c69ff5576_0_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5" name="Google Shape;185;g23c69ff5576_0_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3" name="Google Shape;193;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23c69fedd7e_5_2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1" name="Google Shape;201;g23c69fedd7e_5_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23c69fedd7e_5_3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9" name="Google Shape;209;g23c69fedd7e_5_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7" name="Google Shape;217;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23c69fedd7e_5_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5" name="Google Shape;225;g23c69fedd7e_5_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23c69fedd7e_5_1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3" name="Google Shape;233;g23c69fedd7e_5_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23c865fd21b_4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1" name="Google Shape;241;g23c865fd21b_4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23c865fd21b_4_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9" name="Google Shape;249;g23c865fd21b_4_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1" name="Google Shape;121;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23c865fd21b_4_1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7" name="Google Shape;257;g23c865fd21b_4_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23c865fd21b_4_2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4" name="Google Shape;264;g23c865fd21b_4_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23c865fd21b_4_2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2" name="Google Shape;272;g23c865fd21b_4_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23c865fd21b_4_3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0" name="Google Shape;280;g23c865fd21b_4_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23c865fd21b_4_4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8" name="Google Shape;288;g23c865fd21b_4_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23c865fd21b_5_2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6" name="Google Shape;296;g23c865fd21b_5_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23c865fd21b_5_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4" name="Google Shape;304;g23c865fd21b_5_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23c865fd21b_5_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2" name="Google Shape;312;g23c865fd21b_5_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23c865fd21b_5_1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0" name="Google Shape;320;g23c865fd21b_5_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21efbae59a3_0_5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8" name="Google Shape;328;g21efbae59a3_0_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8" name="Google Shape;128;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21efbae59a3_0_6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6" name="Google Shape;336;g21efbae59a3_0_6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21efbae59a3_0_7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5" name="Google Shape;345;g21efbae59a3_0_7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3" name="Google Shape;353;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p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0" name="Google Shape;360;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5" name="Google Shape;135;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23c865fd21b_4_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23c865fd21b_4_5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4" name="Google Shape;144;g23c865fd21b_4_5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21efbae59a3_0_1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0" name="Google Shape;150;g21efbae59a3_0_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7" name="Google Shape;157;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21efbae59a3_0_2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4" name="Google Shape;164;g21efbae59a3_0_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21efbae59a3_0_5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1" name="Google Shape;171;g21efbae59a3_0_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showMasterSp="0">
  <p:cSld name="Custom Layout">
    <p:spTree>
      <p:nvGrpSpPr>
        <p:cNvPr id="15" name="Shape 15"/>
        <p:cNvGrpSpPr/>
        <p:nvPr/>
      </p:nvGrpSpPr>
      <p:grpSpPr>
        <a:xfrm>
          <a:off x="0" y="0"/>
          <a:ext cx="0" cy="0"/>
          <a:chOff x="0" y="0"/>
          <a:chExt cx="0" cy="0"/>
        </a:xfrm>
      </p:grpSpPr>
      <p:sp>
        <p:nvSpPr>
          <p:cNvPr id="16" name="Google Shape;16;p17"/>
          <p:cNvSpPr/>
          <p:nvPr/>
        </p:nvSpPr>
        <p:spPr>
          <a:xfrm>
            <a:off x="0" y="2928934"/>
            <a:ext cx="12192000" cy="3929066"/>
          </a:xfrm>
          <a:prstGeom prst="rect">
            <a:avLst/>
          </a:prstGeom>
          <a:solidFill>
            <a:srgbClr val="10114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7" name="Google Shape;17;p17"/>
          <p:cNvSpPr/>
          <p:nvPr/>
        </p:nvSpPr>
        <p:spPr>
          <a:xfrm>
            <a:off x="3809984" y="6781800"/>
            <a:ext cx="3860800" cy="76200"/>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8" name="Google Shape;18;p17"/>
          <p:cNvSpPr/>
          <p:nvPr/>
        </p:nvSpPr>
        <p:spPr>
          <a:xfrm>
            <a:off x="0" y="6781800"/>
            <a:ext cx="3860800" cy="76200"/>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9" name="Google Shape;19;p17"/>
          <p:cNvSpPr/>
          <p:nvPr/>
        </p:nvSpPr>
        <p:spPr>
          <a:xfrm>
            <a:off x="7620011" y="6781800"/>
            <a:ext cx="3860800" cy="76200"/>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20" name="Google Shape;20;p17"/>
          <p:cNvSpPr txBox="1"/>
          <p:nvPr>
            <p:ph idx="1" type="body"/>
          </p:nvPr>
        </p:nvSpPr>
        <p:spPr>
          <a:xfrm>
            <a:off x="3352800" y="5791200"/>
            <a:ext cx="8026400" cy="533400"/>
          </a:xfrm>
          <a:prstGeom prst="rect">
            <a:avLst/>
          </a:prstGeom>
          <a:noFill/>
          <a:ln>
            <a:noFill/>
          </a:ln>
        </p:spPr>
        <p:txBody>
          <a:bodyPr anchorCtr="0" anchor="b" bIns="45700" lIns="91425" spcFirstLastPara="1" rIns="91425" wrap="square" tIns="45700">
            <a:noAutofit/>
          </a:bodyPr>
          <a:lstStyle>
            <a:lvl1pPr indent="-228600" lvl="0" marL="457200" algn="r">
              <a:lnSpc>
                <a:spcPct val="100000"/>
              </a:lnSpc>
              <a:spcBef>
                <a:spcPts val="0"/>
              </a:spcBef>
              <a:spcAft>
                <a:spcPts val="0"/>
              </a:spcAft>
              <a:buClr>
                <a:schemeClr val="lt1"/>
              </a:buClr>
              <a:buSzPts val="1800"/>
              <a:buNone/>
              <a:defRPr sz="1800">
                <a:solidFill>
                  <a:schemeClr val="lt1"/>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 name="Google Shape;21;p17"/>
          <p:cNvSpPr txBox="1"/>
          <p:nvPr>
            <p:ph type="title"/>
          </p:nvPr>
        </p:nvSpPr>
        <p:spPr>
          <a:xfrm>
            <a:off x="3352800" y="3810000"/>
            <a:ext cx="8026400" cy="1524000"/>
          </a:xfrm>
          <a:prstGeom prst="rect">
            <a:avLst/>
          </a:prstGeom>
          <a:noFill/>
          <a:ln>
            <a:noFill/>
          </a:ln>
        </p:spPr>
        <p:txBody>
          <a:bodyPr anchorCtr="0" anchor="ctr" bIns="45700" lIns="91425" spcFirstLastPara="1" rIns="91425" wrap="square" tIns="45700">
            <a:noAutofit/>
          </a:bodyPr>
          <a:lstStyle>
            <a:lvl1pPr lvl="0" algn="l">
              <a:lnSpc>
                <a:spcPct val="90909"/>
              </a:lnSpc>
              <a:spcBef>
                <a:spcPts val="0"/>
              </a:spcBef>
              <a:spcAft>
                <a:spcPts val="0"/>
              </a:spcAft>
              <a:buClr>
                <a:schemeClr val="lt1"/>
              </a:buClr>
              <a:buSzPts val="4400"/>
              <a:buFont typeface="Calibri"/>
              <a:buNone/>
              <a:defRPr sz="44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descr="BITS_university_logo_whitevert.png" id="22" name="Google Shape;22;p17"/>
          <p:cNvPicPr preferRelativeResize="0"/>
          <p:nvPr/>
        </p:nvPicPr>
        <p:blipFill rotWithShape="1">
          <a:blip r:embed="rId2">
            <a:alphaModFix/>
          </a:blip>
          <a:srcRect b="0" l="0" r="0" t="0"/>
          <a:stretch/>
        </p:blipFill>
        <p:spPr>
          <a:xfrm>
            <a:off x="-114479" y="3735000"/>
            <a:ext cx="2743200" cy="1980000"/>
          </a:xfrm>
          <a:prstGeom prst="rect">
            <a:avLst/>
          </a:prstGeom>
          <a:noFill/>
          <a:ln>
            <a:noFill/>
          </a:ln>
        </p:spPr>
      </p:pic>
      <p:sp>
        <p:nvSpPr>
          <p:cNvPr id="23" name="Google Shape;23;p17"/>
          <p:cNvSpPr txBox="1"/>
          <p:nvPr/>
        </p:nvSpPr>
        <p:spPr>
          <a:xfrm>
            <a:off x="-304800" y="5542002"/>
            <a:ext cx="2946400" cy="55399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2900" u="none" cap="none" strike="noStrike">
                <a:solidFill>
                  <a:schemeClr val="lt1"/>
                </a:solidFill>
                <a:latin typeface="Arial"/>
                <a:ea typeface="Arial"/>
                <a:cs typeface="Arial"/>
                <a:sym typeface="Arial"/>
              </a:rPr>
              <a:t>BITS</a:t>
            </a:r>
            <a:r>
              <a:rPr b="0" i="0" lang="en-US" sz="2900" u="none" cap="none" strike="noStrike">
                <a:solidFill>
                  <a:schemeClr val="lt1"/>
                </a:solidFill>
                <a:latin typeface="Arial"/>
                <a:ea typeface="Arial"/>
                <a:cs typeface="Arial"/>
                <a:sym typeface="Arial"/>
              </a:rPr>
              <a:t> Pilani</a:t>
            </a:r>
            <a:endParaRPr/>
          </a:p>
        </p:txBody>
      </p:sp>
      <p:sp>
        <p:nvSpPr>
          <p:cNvPr id="24" name="Google Shape;24;p17"/>
          <p:cNvSpPr txBox="1"/>
          <p:nvPr/>
        </p:nvSpPr>
        <p:spPr>
          <a:xfrm>
            <a:off x="101600" y="5971402"/>
            <a:ext cx="2293870" cy="27699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1200" u="none" cap="none" strike="noStrike">
                <a:solidFill>
                  <a:srgbClr val="FFFFFF"/>
                </a:solidFill>
                <a:latin typeface="Arial"/>
                <a:ea typeface="Arial"/>
                <a:cs typeface="Arial"/>
                <a:sym typeface="Arial"/>
              </a:rPr>
              <a:t>Hyderabad Campus</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showMasterSp="0" type="objTx">
  <p:cSld name="OBJECT_WITH_CAPTION_TEXT">
    <p:spTree>
      <p:nvGrpSpPr>
        <p:cNvPr id="84" name="Shape 84"/>
        <p:cNvGrpSpPr/>
        <p:nvPr/>
      </p:nvGrpSpPr>
      <p:grpSpPr>
        <a:xfrm>
          <a:off x="0" y="0"/>
          <a:ext cx="0" cy="0"/>
          <a:chOff x="0" y="0"/>
          <a:chExt cx="0" cy="0"/>
        </a:xfrm>
      </p:grpSpPr>
      <p:sp>
        <p:nvSpPr>
          <p:cNvPr id="85" name="Google Shape;85;p26"/>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6" name="Google Shape;86;p26"/>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7" name="Google Shape;87;p26"/>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8" name="Google Shape;88;p2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 name="Google Shape;89;p2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0" name="Google Shape;90;p2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spTree>
      <p:nvGrpSpPr>
        <p:cNvPr id="91" name="Shape 91"/>
        <p:cNvGrpSpPr/>
        <p:nvPr/>
      </p:nvGrpSpPr>
      <p:grpSpPr>
        <a:xfrm>
          <a:off x="0" y="0"/>
          <a:ext cx="0" cy="0"/>
          <a:chOff x="0" y="0"/>
          <a:chExt cx="0" cy="0"/>
        </a:xfrm>
      </p:grpSpPr>
      <p:sp>
        <p:nvSpPr>
          <p:cNvPr id="92" name="Google Shape;92;p27"/>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3" name="Google Shape;93;p27"/>
          <p:cNvSpPr/>
          <p:nvPr>
            <p:ph idx="2" type="pic"/>
          </p:nvPr>
        </p:nvSpPr>
        <p:spPr>
          <a:xfrm>
            <a:off x="5183188" y="987425"/>
            <a:ext cx="6172200" cy="4873625"/>
          </a:xfrm>
          <a:prstGeom prst="rect">
            <a:avLst/>
          </a:prstGeom>
          <a:noFill/>
          <a:ln>
            <a:noFill/>
          </a:ln>
        </p:spPr>
      </p:sp>
      <p:sp>
        <p:nvSpPr>
          <p:cNvPr id="94" name="Google Shape;94;p27"/>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95" name="Google Shape;95;p2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 name="Google Shape;96;p2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 name="Google Shape;97;p2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showMasterSp="0" type="vertTx">
  <p:cSld name="VERTICAL_TEXT">
    <p:spTree>
      <p:nvGrpSpPr>
        <p:cNvPr id="98" name="Shape 98"/>
        <p:cNvGrpSpPr/>
        <p:nvPr/>
      </p:nvGrpSpPr>
      <p:grpSpPr>
        <a:xfrm>
          <a:off x="0" y="0"/>
          <a:ext cx="0" cy="0"/>
          <a:chOff x="0" y="0"/>
          <a:chExt cx="0" cy="0"/>
        </a:xfrm>
      </p:grpSpPr>
      <p:sp>
        <p:nvSpPr>
          <p:cNvPr id="99" name="Google Shape;99;p2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0" name="Google Shape;100;p28"/>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1" name="Google Shape;101;p2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 name="Google Shape;102;p2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 name="Google Shape;103;p2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showMasterSp="0" type="vertTitleAndTx">
  <p:cSld name="VERTICAL_TITLE_AND_VERTICAL_TEXT">
    <p:spTree>
      <p:nvGrpSpPr>
        <p:cNvPr id="104" name="Shape 104"/>
        <p:cNvGrpSpPr/>
        <p:nvPr/>
      </p:nvGrpSpPr>
      <p:grpSpPr>
        <a:xfrm>
          <a:off x="0" y="0"/>
          <a:ext cx="0" cy="0"/>
          <a:chOff x="0" y="0"/>
          <a:chExt cx="0" cy="0"/>
        </a:xfrm>
      </p:grpSpPr>
      <p:sp>
        <p:nvSpPr>
          <p:cNvPr id="105" name="Google Shape;105;p29"/>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6" name="Google Shape;106;p29"/>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7" name="Google Shape;107;p2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 name="Google Shape;108;p2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2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and Content" showMasterSp="0">
  <p:cSld name="3_Title and Content">
    <p:spTree>
      <p:nvGrpSpPr>
        <p:cNvPr id="25" name="Shape 25"/>
        <p:cNvGrpSpPr/>
        <p:nvPr/>
      </p:nvGrpSpPr>
      <p:grpSpPr>
        <a:xfrm>
          <a:off x="0" y="0"/>
          <a:ext cx="0" cy="0"/>
          <a:chOff x="0" y="0"/>
          <a:chExt cx="0" cy="0"/>
        </a:xfrm>
      </p:grpSpPr>
      <p:sp>
        <p:nvSpPr>
          <p:cNvPr id="26" name="Google Shape;26;p18"/>
          <p:cNvSpPr txBox="1"/>
          <p:nvPr>
            <p:ph idx="1" type="body"/>
          </p:nvPr>
        </p:nvSpPr>
        <p:spPr>
          <a:xfrm>
            <a:off x="406400" y="1493838"/>
            <a:ext cx="10972800" cy="4525963"/>
          </a:xfrm>
          <a:prstGeom prst="rect">
            <a:avLst/>
          </a:prstGeom>
          <a:noFill/>
          <a:ln>
            <a:noFill/>
          </a:ln>
        </p:spPr>
        <p:txBody>
          <a:bodyPr anchorCtr="0" anchor="t" bIns="45700" lIns="91425" spcFirstLastPara="1" rIns="91425" wrap="square" tIns="45700">
            <a:normAutofit/>
          </a:bodyPr>
          <a:lstStyle>
            <a:lvl1pPr indent="-228600" lvl="0" marL="457200" marR="0" algn="l">
              <a:lnSpc>
                <a:spcPct val="100000"/>
              </a:lnSpc>
              <a:spcBef>
                <a:spcPts val="480"/>
              </a:spcBef>
              <a:spcAft>
                <a:spcPts val="0"/>
              </a:spcAft>
              <a:buClr>
                <a:srgbClr val="101141"/>
              </a:buClr>
              <a:buSzPts val="2400"/>
              <a:buFont typeface="Arial"/>
              <a:buNone/>
              <a:defRPr sz="2400">
                <a:latin typeface="Arial"/>
                <a:ea typeface="Arial"/>
                <a:cs typeface="Arial"/>
                <a:sym typeface="Arial"/>
              </a:defRPr>
            </a:lvl1pPr>
            <a:lvl2pPr indent="-330200" lvl="1" marL="914400" marR="0" algn="l">
              <a:lnSpc>
                <a:spcPct val="100000"/>
              </a:lnSpc>
              <a:spcBef>
                <a:spcPts val="320"/>
              </a:spcBef>
              <a:spcAft>
                <a:spcPts val="0"/>
              </a:spcAft>
              <a:buClr>
                <a:schemeClr val="dk1"/>
              </a:buClr>
              <a:buSzPts val="1600"/>
              <a:buFont typeface="Arial"/>
              <a:buChar char="–"/>
              <a:defRPr sz="1600">
                <a:latin typeface="Arial"/>
                <a:ea typeface="Arial"/>
                <a:cs typeface="Arial"/>
                <a:sym typeface="Arial"/>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 name="Google Shape;27;p18"/>
          <p:cNvSpPr txBox="1"/>
          <p:nvPr/>
        </p:nvSpPr>
        <p:spPr>
          <a:xfrm>
            <a:off x="4368800" y="6596390"/>
            <a:ext cx="7823200" cy="26161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i="0" lang="en-US" sz="1100" u="none" cap="none" strike="noStrike">
                <a:solidFill>
                  <a:schemeClr val="dk1"/>
                </a:solidFill>
                <a:latin typeface="Arial"/>
                <a:ea typeface="Arial"/>
                <a:cs typeface="Arial"/>
                <a:sym typeface="Arial"/>
              </a:rPr>
              <a:t>BITS </a:t>
            </a:r>
            <a:r>
              <a:rPr b="0" i="0" lang="en-US" sz="1100" u="none" cap="none" strike="noStrike">
                <a:solidFill>
                  <a:schemeClr val="dk1"/>
                </a:solidFill>
                <a:latin typeface="Arial"/>
                <a:ea typeface="Arial"/>
                <a:cs typeface="Arial"/>
                <a:sym typeface="Arial"/>
              </a:rPr>
              <a:t>Pilani, Hyderabad Campus</a:t>
            </a:r>
            <a:endParaRPr/>
          </a:p>
        </p:txBody>
      </p:sp>
      <p:pic>
        <p:nvPicPr>
          <p:cNvPr descr="Picture 7.png" id="28" name="Google Shape;28;p18"/>
          <p:cNvPicPr preferRelativeResize="0"/>
          <p:nvPr/>
        </p:nvPicPr>
        <p:blipFill rotWithShape="1">
          <a:blip r:embed="rId2">
            <a:alphaModFix/>
          </a:blip>
          <a:srcRect b="0" l="0" r="0" t="0"/>
          <a:stretch/>
        </p:blipFill>
        <p:spPr>
          <a:xfrm>
            <a:off x="9267744" y="-1"/>
            <a:ext cx="2924257" cy="692697"/>
          </a:xfrm>
          <a:prstGeom prst="rect">
            <a:avLst/>
          </a:prstGeom>
          <a:noFill/>
          <a:ln>
            <a:noFill/>
          </a:ln>
        </p:spPr>
      </p:pic>
      <p:grpSp>
        <p:nvGrpSpPr>
          <p:cNvPr id="29" name="Google Shape;29;p18"/>
          <p:cNvGrpSpPr/>
          <p:nvPr/>
        </p:nvGrpSpPr>
        <p:grpSpPr>
          <a:xfrm>
            <a:off x="2844800" y="6596743"/>
            <a:ext cx="9347200" cy="45719"/>
            <a:chOff x="1905000" y="6553200"/>
            <a:chExt cx="7010400" cy="45719"/>
          </a:xfrm>
        </p:grpSpPr>
        <p:sp>
          <p:nvSpPr>
            <p:cNvPr id="30" name="Google Shape;30;p18"/>
            <p:cNvSpPr/>
            <p:nvPr/>
          </p:nvSpPr>
          <p:spPr>
            <a:xfrm>
              <a:off x="4267200" y="6553200"/>
              <a:ext cx="2328591" cy="45719"/>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31" name="Google Shape;31;p18"/>
            <p:cNvSpPr/>
            <p:nvPr/>
          </p:nvSpPr>
          <p:spPr>
            <a:xfrm>
              <a:off x="1905000" y="6553200"/>
              <a:ext cx="2362200" cy="45719"/>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32" name="Google Shape;32;p18"/>
            <p:cNvSpPr/>
            <p:nvPr/>
          </p:nvSpPr>
          <p:spPr>
            <a:xfrm>
              <a:off x="6586809" y="6553200"/>
              <a:ext cx="2328591" cy="45719"/>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grpSp>
      <p:grpSp>
        <p:nvGrpSpPr>
          <p:cNvPr id="33" name="Google Shape;33;p18"/>
          <p:cNvGrpSpPr/>
          <p:nvPr/>
        </p:nvGrpSpPr>
        <p:grpSpPr>
          <a:xfrm>
            <a:off x="0" y="1000109"/>
            <a:ext cx="9347200" cy="45719"/>
            <a:chOff x="1905000" y="6553200"/>
            <a:chExt cx="7010400" cy="45719"/>
          </a:xfrm>
        </p:grpSpPr>
        <p:sp>
          <p:nvSpPr>
            <p:cNvPr id="34" name="Google Shape;34;p18"/>
            <p:cNvSpPr/>
            <p:nvPr/>
          </p:nvSpPr>
          <p:spPr>
            <a:xfrm>
              <a:off x="4267200" y="6553200"/>
              <a:ext cx="2328591" cy="45719"/>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35" name="Google Shape;35;p18"/>
            <p:cNvSpPr/>
            <p:nvPr/>
          </p:nvSpPr>
          <p:spPr>
            <a:xfrm>
              <a:off x="1905000" y="6553200"/>
              <a:ext cx="2362200" cy="45719"/>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36" name="Google Shape;36;p18"/>
            <p:cNvSpPr/>
            <p:nvPr/>
          </p:nvSpPr>
          <p:spPr>
            <a:xfrm>
              <a:off x="6586809" y="6553200"/>
              <a:ext cx="2328591" cy="45719"/>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grpSp>
      <p:sp>
        <p:nvSpPr>
          <p:cNvPr id="37" name="Google Shape;37;p18"/>
          <p:cNvSpPr txBox="1"/>
          <p:nvPr>
            <p:ph idx="2" type="body"/>
          </p:nvPr>
        </p:nvSpPr>
        <p:spPr>
          <a:xfrm>
            <a:off x="203200" y="10732"/>
            <a:ext cx="8432800" cy="1143000"/>
          </a:xfrm>
          <a:prstGeom prst="rect">
            <a:avLst/>
          </a:prstGeom>
          <a:noFill/>
          <a:ln>
            <a:noFill/>
          </a:ln>
        </p:spPr>
        <p:txBody>
          <a:bodyPr anchorCtr="0" anchor="ctr" bIns="45700" lIns="91425" spcFirstLastPara="1" rIns="91425" wrap="square" tIns="45700">
            <a:normAutofit/>
          </a:bodyPr>
          <a:lstStyle>
            <a:lvl1pPr indent="-228600" lvl="0" marL="457200" marR="0" algn="l">
              <a:lnSpc>
                <a:spcPct val="100000"/>
              </a:lnSpc>
              <a:spcBef>
                <a:spcPts val="0"/>
              </a:spcBef>
              <a:spcAft>
                <a:spcPts val="0"/>
              </a:spcAft>
              <a:buClr>
                <a:schemeClr val="dk1"/>
              </a:buClr>
              <a:buSzPts val="3600"/>
              <a:buFont typeface="Arial"/>
              <a:buNone/>
              <a:defRPr b="1" sz="3600">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 name="Google Shape;38;p18"/>
          <p:cNvSpPr txBox="1"/>
          <p:nvPr/>
        </p:nvSpPr>
        <p:spPr>
          <a:xfrm>
            <a:off x="8128000" y="6629158"/>
            <a:ext cx="914400" cy="257175"/>
          </a:xfrm>
          <a:prstGeom prst="rect">
            <a:avLst/>
          </a:prstGeom>
          <a:noFill/>
          <a:ln>
            <a:noFill/>
          </a:ln>
        </p:spPr>
        <p:txBody>
          <a:bodyPr anchorCtr="0" anchor="t" bIns="44450" lIns="90475" spcFirstLastPara="1" rIns="90475" wrap="square" tIns="44450">
            <a:spAutoFit/>
          </a:bodyPr>
          <a:lstStyle/>
          <a:p>
            <a:pPr indent="0" lvl="0" marL="0" marR="0" rtl="0" algn="r">
              <a:spcBef>
                <a:spcPts val="0"/>
              </a:spcBef>
              <a:spcAft>
                <a:spcPts val="0"/>
              </a:spcAft>
              <a:buNone/>
            </a:pPr>
            <a:fld id="{00000000-1234-1234-1234-123412341234}" type="slidenum">
              <a:rPr b="0" i="0" lang="en-US" sz="1100" u="none" cap="none" strike="noStrike">
                <a:solidFill>
                  <a:srgbClr val="0000CC"/>
                </a:solidFill>
                <a:latin typeface="Arial"/>
                <a:ea typeface="Arial"/>
                <a:cs typeface="Arial"/>
                <a:sym typeface="Arial"/>
              </a:rPr>
              <a:t>‹#›</a:t>
            </a:fld>
            <a:endParaRPr b="0" i="0" sz="1100" u="none" cap="none" strike="noStrike">
              <a:solidFill>
                <a:srgbClr val="0000CC"/>
              </a:solidFill>
              <a:latin typeface="Arial"/>
              <a:ea typeface="Arial"/>
              <a:cs typeface="Arial"/>
              <a:sym typeface="Arial"/>
            </a:endParaRPr>
          </a:p>
        </p:txBody>
      </p:sp>
      <p:sp>
        <p:nvSpPr>
          <p:cNvPr id="39" name="Google Shape;39;p18"/>
          <p:cNvSpPr txBox="1"/>
          <p:nvPr/>
        </p:nvSpPr>
        <p:spPr>
          <a:xfrm>
            <a:off x="50801" y="6658378"/>
            <a:ext cx="5087870" cy="16927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0" i="1" lang="en-US" sz="1100" u="none" cap="none" strike="noStrike">
                <a:solidFill>
                  <a:srgbClr val="0000FF"/>
                </a:solidFill>
                <a:latin typeface="Times New Roman"/>
                <a:ea typeface="Times New Roman"/>
                <a:cs typeface="Times New Roman"/>
                <a:sym typeface="Times New Roman"/>
              </a:rPr>
              <a:t>TITTLE OF PROJECT</a:t>
            </a:r>
            <a:endParaRPr i="1" sz="1100" cap="none">
              <a:solidFill>
                <a:srgbClr val="0000FF"/>
              </a:solidFill>
              <a:latin typeface="Arial"/>
              <a:ea typeface="Arial"/>
              <a:cs typeface="Arial"/>
              <a:sym typeface="Arial"/>
            </a:endParaRPr>
          </a:p>
        </p:txBody>
      </p:sp>
      <p:sp>
        <p:nvSpPr>
          <p:cNvPr id="40" name="Google Shape;40;p18"/>
          <p:cNvSpPr txBox="1"/>
          <p:nvPr/>
        </p:nvSpPr>
        <p:spPr>
          <a:xfrm>
            <a:off x="5203064" y="6606759"/>
            <a:ext cx="3400996"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0000"/>
              </a:buClr>
              <a:buSzPts val="1200"/>
              <a:buFont typeface="Times New Roman"/>
              <a:buNone/>
            </a:pPr>
            <a:r>
              <a:rPr b="1" lang="en-US" sz="1200">
                <a:solidFill>
                  <a:srgbClr val="FF0000"/>
                </a:solidFill>
                <a:latin typeface="Times New Roman"/>
                <a:ea typeface="Times New Roman"/>
                <a:cs typeface="Times New Roman"/>
                <a:sym typeface="Times New Roman"/>
              </a:rPr>
              <a:t>Course: Electrical Science EEE F111 Feb</a:t>
            </a:r>
            <a:r>
              <a:rPr b="1" lang="en-US" sz="1200">
                <a:solidFill>
                  <a:srgbClr val="FF0000"/>
                </a:solidFill>
                <a:latin typeface="Times New Roman"/>
                <a:ea typeface="Times New Roman"/>
                <a:cs typeface="Times New Roman"/>
                <a:sym typeface="Times New Roman"/>
              </a:rPr>
              <a:t> &amp; 2021</a:t>
            </a:r>
            <a:endParaRPr sz="1200">
              <a:solidFill>
                <a:srgbClr val="FF0000"/>
              </a:solidFill>
              <a:latin typeface="Times New Roman"/>
              <a:ea typeface="Times New Roman"/>
              <a:cs typeface="Times New Roman"/>
              <a:sym typeface="Times New Roman"/>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41" name="Shape 41"/>
        <p:cNvGrpSpPr/>
        <p:nvPr/>
      </p:nvGrpSpPr>
      <p:grpSpPr>
        <a:xfrm>
          <a:off x="0" y="0"/>
          <a:ext cx="0" cy="0"/>
          <a:chOff x="0" y="0"/>
          <a:chExt cx="0" cy="0"/>
        </a:xfrm>
      </p:grpSpPr>
      <p:sp>
        <p:nvSpPr>
          <p:cNvPr id="42" name="Google Shape;42;p19"/>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3" name="Google Shape;43;p19"/>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4" name="Google Shape;44;p1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 name="Google Shape;45;p1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 name="Google Shape;46;p1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showMasterSp="0" type="obj">
  <p:cSld name="OBJECT">
    <p:spTree>
      <p:nvGrpSpPr>
        <p:cNvPr id="47" name="Shape 47"/>
        <p:cNvGrpSpPr/>
        <p:nvPr/>
      </p:nvGrpSpPr>
      <p:grpSpPr>
        <a:xfrm>
          <a:off x="0" y="0"/>
          <a:ext cx="0" cy="0"/>
          <a:chOff x="0" y="0"/>
          <a:chExt cx="0" cy="0"/>
        </a:xfrm>
      </p:grpSpPr>
      <p:sp>
        <p:nvSpPr>
          <p:cNvPr id="48" name="Google Shape;48;p2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9" name="Google Shape;49;p20"/>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 name="Google Shape;50;p2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 name="Google Shape;51;p2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2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spTree>
      <p:nvGrpSpPr>
        <p:cNvPr id="53" name="Shape 53"/>
        <p:cNvGrpSpPr/>
        <p:nvPr/>
      </p:nvGrpSpPr>
      <p:grpSpPr>
        <a:xfrm>
          <a:off x="0" y="0"/>
          <a:ext cx="0" cy="0"/>
          <a:chOff x="0" y="0"/>
          <a:chExt cx="0" cy="0"/>
        </a:xfrm>
      </p:grpSpPr>
      <p:sp>
        <p:nvSpPr>
          <p:cNvPr id="54" name="Google Shape;54;p21"/>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5" name="Google Shape;55;p21"/>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56" name="Google Shape;56;p2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2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 name="Google Shape;58;p2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showMasterSp="0" type="twoObj">
  <p:cSld name="TWO_OBJECTS">
    <p:spTree>
      <p:nvGrpSpPr>
        <p:cNvPr id="59" name="Shape 59"/>
        <p:cNvGrpSpPr/>
        <p:nvPr/>
      </p:nvGrpSpPr>
      <p:grpSpPr>
        <a:xfrm>
          <a:off x="0" y="0"/>
          <a:ext cx="0" cy="0"/>
          <a:chOff x="0" y="0"/>
          <a:chExt cx="0" cy="0"/>
        </a:xfrm>
      </p:grpSpPr>
      <p:sp>
        <p:nvSpPr>
          <p:cNvPr id="60" name="Google Shape;60;p2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1" name="Google Shape;61;p22"/>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2" name="Google Shape;62;p22"/>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 name="Google Shape;63;p2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2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 name="Google Shape;65;p2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showMasterSp="0" type="twoTxTwoObj">
  <p:cSld name="TWO_OBJECTS_WITH_TEXT">
    <p:spTree>
      <p:nvGrpSpPr>
        <p:cNvPr id="66" name="Shape 66"/>
        <p:cNvGrpSpPr/>
        <p:nvPr/>
      </p:nvGrpSpPr>
      <p:grpSpPr>
        <a:xfrm>
          <a:off x="0" y="0"/>
          <a:ext cx="0" cy="0"/>
          <a:chOff x="0" y="0"/>
          <a:chExt cx="0" cy="0"/>
        </a:xfrm>
      </p:grpSpPr>
      <p:sp>
        <p:nvSpPr>
          <p:cNvPr id="67" name="Google Shape;67;p23"/>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8" name="Google Shape;68;p23"/>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9" name="Google Shape;69;p23"/>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 name="Google Shape;70;p23"/>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 name="Google Shape;71;p23"/>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 name="Google Shape;72;p2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2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 name="Google Shape;74;p2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showMasterSp="0" type="titleOnly">
  <p:cSld name="TITLE_ONLY">
    <p:spTree>
      <p:nvGrpSpPr>
        <p:cNvPr id="75" name="Shape 75"/>
        <p:cNvGrpSpPr/>
        <p:nvPr/>
      </p:nvGrpSpPr>
      <p:grpSpPr>
        <a:xfrm>
          <a:off x="0" y="0"/>
          <a:ext cx="0" cy="0"/>
          <a:chOff x="0" y="0"/>
          <a:chExt cx="0" cy="0"/>
        </a:xfrm>
      </p:grpSpPr>
      <p:sp>
        <p:nvSpPr>
          <p:cNvPr id="76" name="Google Shape;76;p2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7" name="Google Shape;77;p2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2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2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type="blank">
  <p:cSld name="BLANK">
    <p:spTree>
      <p:nvGrpSpPr>
        <p:cNvPr id="80" name="Shape 80"/>
        <p:cNvGrpSpPr/>
        <p:nvPr/>
      </p:nvGrpSpPr>
      <p:grpSpPr>
        <a:xfrm>
          <a:off x="0" y="0"/>
          <a:ext cx="0" cy="0"/>
          <a:chOff x="0" y="0"/>
          <a:chExt cx="0" cy="0"/>
        </a:xfrm>
      </p:grpSpPr>
      <p:sp>
        <p:nvSpPr>
          <p:cNvPr id="81" name="Google Shape;81;p2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2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2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6"/>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1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1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1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pn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png"/><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png"/><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png"/><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png"/><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png"/><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png"/><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png"/><Relationship Id="rId4" Type="http://schemas.openxmlformats.org/officeDocument/2006/relationships/image" Target="../media/image1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png"/><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png"/><Relationship Id="rId4" Type="http://schemas.openxmlformats.org/officeDocument/2006/relationships/image" Target="../media/image11.gi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png"/><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png"/><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png"/><Relationship Id="rId4" Type="http://schemas.openxmlformats.org/officeDocument/2006/relationships/image" Target="../media/image1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png"/><Relationship Id="rId4" Type="http://schemas.openxmlformats.org/officeDocument/2006/relationships/image" Target="../media/image1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png"/><Relationship Id="rId4" Type="http://schemas.openxmlformats.org/officeDocument/2006/relationships/image" Target="../media/image2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png"/><Relationship Id="rId4" Type="http://schemas.openxmlformats.org/officeDocument/2006/relationships/image" Target="../media/image1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2.png"/><Relationship Id="rId4" Type="http://schemas.openxmlformats.org/officeDocument/2006/relationships/image" Target="../media/image1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2.png"/><Relationship Id="rId4" Type="http://schemas.openxmlformats.org/officeDocument/2006/relationships/image" Target="../media/image1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2.png"/><Relationship Id="rId4" Type="http://schemas.openxmlformats.org/officeDocument/2006/relationships/image" Target="../media/image2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2.png"/><Relationship Id="rId4" Type="http://schemas.openxmlformats.org/officeDocument/2006/relationships/image" Target="../media/image25.png"/><Relationship Id="rId5" Type="http://schemas.openxmlformats.org/officeDocument/2006/relationships/image" Target="../media/image2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2.png"/><Relationship Id="rId4" Type="http://schemas.openxmlformats.org/officeDocument/2006/relationships/image" Target="../media/image2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2.png"/><Relationship Id="rId4" Type="http://schemas.openxmlformats.org/officeDocument/2006/relationships/hyperlink" Target="https://encyclopedia.pub/entry/5863"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14" name="Shape 114"/>
        <p:cNvGrpSpPr/>
        <p:nvPr/>
      </p:nvGrpSpPr>
      <p:grpSpPr>
        <a:xfrm>
          <a:off x="0" y="0"/>
          <a:ext cx="0" cy="0"/>
          <a:chOff x="0" y="0"/>
          <a:chExt cx="0" cy="0"/>
        </a:xfrm>
      </p:grpSpPr>
      <p:pic>
        <p:nvPicPr>
          <p:cNvPr id="115" name="Google Shape;115;p1"/>
          <p:cNvPicPr preferRelativeResize="0"/>
          <p:nvPr/>
        </p:nvPicPr>
        <p:blipFill rotWithShape="1">
          <a:blip r:embed="rId3">
            <a:alphaModFix/>
          </a:blip>
          <a:srcRect b="0" l="0" r="0" t="0"/>
          <a:stretch/>
        </p:blipFill>
        <p:spPr>
          <a:xfrm>
            <a:off x="0" y="0"/>
            <a:ext cx="12106449" cy="6858000"/>
          </a:xfrm>
          <a:prstGeom prst="rect">
            <a:avLst/>
          </a:prstGeom>
          <a:noFill/>
          <a:ln>
            <a:noFill/>
          </a:ln>
        </p:spPr>
      </p:pic>
      <p:sp>
        <p:nvSpPr>
          <p:cNvPr id="116" name="Google Shape;116;p1"/>
          <p:cNvSpPr txBox="1"/>
          <p:nvPr>
            <p:ph type="title"/>
          </p:nvPr>
        </p:nvSpPr>
        <p:spPr>
          <a:xfrm>
            <a:off x="0" y="3023650"/>
            <a:ext cx="12192000" cy="11187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1100"/>
              <a:buFont typeface="Arial"/>
              <a:buNone/>
            </a:pPr>
            <a:r>
              <a:rPr b="1" lang="en-US" sz="3100">
                <a:solidFill>
                  <a:srgbClr val="FFFF00"/>
                </a:solidFill>
                <a:latin typeface="EB Garamond"/>
                <a:ea typeface="EB Garamond"/>
                <a:cs typeface="EB Garamond"/>
                <a:sym typeface="EB Garamond"/>
              </a:rPr>
              <a:t>Modeling and Simulation of Multi-Level Power Converters for Wind Turbine Systems using MATLAB-Simulink</a:t>
            </a:r>
            <a:endParaRPr b="1" sz="3100">
              <a:solidFill>
                <a:srgbClr val="FFFF00"/>
              </a:solidFill>
              <a:latin typeface="EB Garamond"/>
              <a:ea typeface="EB Garamond"/>
              <a:cs typeface="EB Garamond"/>
              <a:sym typeface="EB Garamond"/>
            </a:endParaRPr>
          </a:p>
        </p:txBody>
      </p:sp>
      <p:sp>
        <p:nvSpPr>
          <p:cNvPr id="117" name="Google Shape;117;p1"/>
          <p:cNvSpPr txBox="1"/>
          <p:nvPr>
            <p:ph idx="1" type="body"/>
          </p:nvPr>
        </p:nvSpPr>
        <p:spPr>
          <a:xfrm>
            <a:off x="7835608" y="6117708"/>
            <a:ext cx="4356392" cy="57148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Clr>
                <a:schemeClr val="lt1"/>
              </a:buClr>
              <a:buSzPts val="1600"/>
              <a:buNone/>
            </a:pPr>
            <a:r>
              <a:t/>
            </a:r>
            <a:endParaRPr sz="1600">
              <a:solidFill>
                <a:srgbClr val="EDEDED"/>
              </a:solidFill>
              <a:latin typeface="Times New Roman"/>
              <a:ea typeface="Times New Roman"/>
              <a:cs typeface="Times New Roman"/>
              <a:sym typeface="Times New Roman"/>
            </a:endParaRPr>
          </a:p>
          <a:p>
            <a:pPr indent="0" lvl="0" marL="0" rtl="0" algn="ctr">
              <a:lnSpc>
                <a:spcPct val="100000"/>
              </a:lnSpc>
              <a:spcBef>
                <a:spcPts val="0"/>
              </a:spcBef>
              <a:spcAft>
                <a:spcPts val="0"/>
              </a:spcAft>
              <a:buClr>
                <a:schemeClr val="lt1"/>
              </a:buClr>
              <a:buSzPts val="1600"/>
              <a:buNone/>
            </a:pPr>
            <a:r>
              <a:rPr b="1" lang="en-US" sz="1600">
                <a:latin typeface="Times New Roman"/>
                <a:ea typeface="Times New Roman"/>
                <a:cs typeface="Times New Roman"/>
                <a:sym typeface="Times New Roman"/>
              </a:rPr>
              <a:t>    </a:t>
            </a:r>
            <a:r>
              <a:rPr b="1" lang="en-US" sz="1600">
                <a:solidFill>
                  <a:schemeClr val="lt1"/>
                </a:solidFill>
                <a:latin typeface="Times New Roman"/>
                <a:ea typeface="Times New Roman"/>
                <a:cs typeface="Times New Roman"/>
                <a:sym typeface="Times New Roman"/>
              </a:rPr>
              <a:t>FACULTY: Dr. Sudha Radhika</a:t>
            </a:r>
            <a:endParaRPr sz="1600">
              <a:latin typeface="Times New Roman"/>
              <a:ea typeface="Times New Roman"/>
              <a:cs typeface="Times New Roman"/>
              <a:sym typeface="Times New Roman"/>
            </a:endParaRPr>
          </a:p>
        </p:txBody>
      </p:sp>
      <p:graphicFrame>
        <p:nvGraphicFramePr>
          <p:cNvPr id="118" name="Google Shape;118;p1"/>
          <p:cNvGraphicFramePr/>
          <p:nvPr/>
        </p:nvGraphicFramePr>
        <p:xfrm>
          <a:off x="3451725" y="4244415"/>
          <a:ext cx="3000000" cy="3000000"/>
        </p:xfrm>
        <a:graphic>
          <a:graphicData uri="http://schemas.openxmlformats.org/drawingml/2006/table">
            <a:tbl>
              <a:tblPr>
                <a:noFill/>
                <a:tableStyleId>{723A5F55-2941-4E80-9D71-325E7C7812AC}</a:tableStyleId>
              </a:tblPr>
              <a:tblGrid>
                <a:gridCol w="2165925"/>
                <a:gridCol w="2580500"/>
              </a:tblGrid>
              <a:tr h="398650">
                <a:tc>
                  <a:txBody>
                    <a:bodyPr/>
                    <a:lstStyle/>
                    <a:p>
                      <a:pPr indent="0" lvl="0" marL="0" rtl="0" algn="l">
                        <a:spcBef>
                          <a:spcPts val="0"/>
                        </a:spcBef>
                        <a:spcAft>
                          <a:spcPts val="0"/>
                        </a:spcAft>
                        <a:buClr>
                          <a:schemeClr val="dk1"/>
                        </a:buClr>
                        <a:buSzPts val="1100"/>
                        <a:buFont typeface="Arial"/>
                        <a:buNone/>
                      </a:pPr>
                      <a:r>
                        <a:rPr lang="en-US" sz="1300">
                          <a:solidFill>
                            <a:schemeClr val="lt2"/>
                          </a:solidFill>
                          <a:latin typeface="Calibri"/>
                          <a:ea typeface="Calibri"/>
                          <a:cs typeface="Calibri"/>
                          <a:sym typeface="Calibri"/>
                        </a:rPr>
                        <a:t>Shubhan Mital	</a:t>
                      </a:r>
                      <a:endParaRPr sz="1300"/>
                    </a:p>
                  </a:txBody>
                  <a:tcPr marT="91425" marB="91425" marR="91425" marL="91425"/>
                </a:tc>
                <a:tc>
                  <a:txBody>
                    <a:bodyPr/>
                    <a:lstStyle/>
                    <a:p>
                      <a:pPr indent="0" lvl="0" marL="0" rtl="0" algn="l">
                        <a:spcBef>
                          <a:spcPts val="0"/>
                        </a:spcBef>
                        <a:spcAft>
                          <a:spcPts val="0"/>
                        </a:spcAft>
                        <a:buNone/>
                      </a:pPr>
                      <a:r>
                        <a:rPr lang="en-US" sz="1300">
                          <a:solidFill>
                            <a:schemeClr val="lt2"/>
                          </a:solidFill>
                          <a:latin typeface="Calibri"/>
                          <a:ea typeface="Calibri"/>
                          <a:cs typeface="Calibri"/>
                          <a:sym typeface="Calibri"/>
                        </a:rPr>
                        <a:t>2019B4A30900H</a:t>
                      </a:r>
                      <a:endParaRPr sz="1300"/>
                    </a:p>
                  </a:txBody>
                  <a:tcPr marT="91425" marB="91425" marR="91425" marL="91425"/>
                </a:tc>
              </a:tr>
              <a:tr h="355200">
                <a:tc>
                  <a:txBody>
                    <a:bodyPr/>
                    <a:lstStyle/>
                    <a:p>
                      <a:pPr indent="0" lvl="0" marL="0" rtl="0" algn="l">
                        <a:spcBef>
                          <a:spcPts val="0"/>
                        </a:spcBef>
                        <a:spcAft>
                          <a:spcPts val="0"/>
                        </a:spcAft>
                        <a:buNone/>
                      </a:pPr>
                      <a:r>
                        <a:rPr lang="en-US" sz="1300">
                          <a:solidFill>
                            <a:schemeClr val="lt2"/>
                          </a:solidFill>
                          <a:latin typeface="Calibri"/>
                          <a:ea typeface="Calibri"/>
                          <a:cs typeface="Calibri"/>
                          <a:sym typeface="Calibri"/>
                        </a:rPr>
                        <a:t>Divye Kalra			</a:t>
                      </a:r>
                      <a:endParaRPr sz="1300"/>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US" sz="1300">
                          <a:solidFill>
                            <a:schemeClr val="lt2"/>
                          </a:solidFill>
                          <a:latin typeface="Calibri"/>
                          <a:ea typeface="Calibri"/>
                          <a:cs typeface="Calibri"/>
                          <a:sym typeface="Calibri"/>
                        </a:rPr>
                        <a:t>2019B4A31291H</a:t>
                      </a:r>
                      <a:endParaRPr sz="1300"/>
                    </a:p>
                  </a:txBody>
                  <a:tcPr marT="91425" marB="91425" marR="91425" marL="91425"/>
                </a:tc>
              </a:tr>
              <a:tr h="377750">
                <a:tc>
                  <a:txBody>
                    <a:bodyPr/>
                    <a:lstStyle/>
                    <a:p>
                      <a:pPr indent="0" lvl="0" marL="0" rtl="0" algn="l">
                        <a:spcBef>
                          <a:spcPts val="0"/>
                        </a:spcBef>
                        <a:spcAft>
                          <a:spcPts val="0"/>
                        </a:spcAft>
                        <a:buClr>
                          <a:schemeClr val="dk1"/>
                        </a:buClr>
                        <a:buFont typeface="Arial"/>
                        <a:buNone/>
                      </a:pPr>
                      <a:r>
                        <a:rPr lang="en-US" sz="1300">
                          <a:solidFill>
                            <a:schemeClr val="lt2"/>
                          </a:solidFill>
                          <a:latin typeface="Calibri"/>
                          <a:ea typeface="Calibri"/>
                          <a:cs typeface="Calibri"/>
                          <a:sym typeface="Calibri"/>
                        </a:rPr>
                        <a:t>Diya Thomas	</a:t>
                      </a:r>
                      <a:endParaRPr sz="1300"/>
                    </a:p>
                  </a:txBody>
                  <a:tcPr marT="91425" marB="91425" marR="91425" marL="91425"/>
                </a:tc>
                <a:tc>
                  <a:txBody>
                    <a:bodyPr/>
                    <a:lstStyle/>
                    <a:p>
                      <a:pPr indent="0" lvl="0" marL="0" rtl="0" algn="l">
                        <a:spcBef>
                          <a:spcPts val="0"/>
                        </a:spcBef>
                        <a:spcAft>
                          <a:spcPts val="0"/>
                        </a:spcAft>
                        <a:buNone/>
                      </a:pPr>
                      <a:r>
                        <a:rPr lang="en-US" sz="1300">
                          <a:solidFill>
                            <a:schemeClr val="lt2"/>
                          </a:solidFill>
                          <a:latin typeface="Calibri"/>
                          <a:ea typeface="Calibri"/>
                          <a:cs typeface="Calibri"/>
                          <a:sym typeface="Calibri"/>
                        </a:rPr>
                        <a:t>2019B1A31096H</a:t>
                      </a:r>
                      <a:endParaRPr sz="1300"/>
                    </a:p>
                  </a:txBody>
                  <a:tcPr marT="91425" marB="91425" marR="91425" marL="91425"/>
                </a:tc>
              </a:tr>
              <a:tr h="350375">
                <a:tc>
                  <a:txBody>
                    <a:bodyPr/>
                    <a:lstStyle/>
                    <a:p>
                      <a:pPr indent="0" lvl="0" marL="0" rtl="0" algn="l">
                        <a:spcBef>
                          <a:spcPts val="0"/>
                        </a:spcBef>
                        <a:spcAft>
                          <a:spcPts val="0"/>
                        </a:spcAft>
                        <a:buClr>
                          <a:schemeClr val="dk1"/>
                        </a:buClr>
                        <a:buFont typeface="Arial"/>
                        <a:buNone/>
                      </a:pPr>
                      <a:r>
                        <a:rPr lang="en-US" sz="1300">
                          <a:solidFill>
                            <a:schemeClr val="lt2"/>
                          </a:solidFill>
                          <a:latin typeface="Calibri"/>
                          <a:ea typeface="Calibri"/>
                          <a:cs typeface="Calibri"/>
                          <a:sym typeface="Calibri"/>
                        </a:rPr>
                        <a:t>Hitesh Kumar                </a:t>
                      </a:r>
                      <a:endParaRPr sz="1300"/>
                    </a:p>
                  </a:txBody>
                  <a:tcPr marT="91425" marB="91425" marR="91425" marL="91425"/>
                </a:tc>
                <a:tc>
                  <a:txBody>
                    <a:bodyPr/>
                    <a:lstStyle/>
                    <a:p>
                      <a:pPr indent="0" lvl="0" marL="0" rtl="0" algn="l">
                        <a:spcBef>
                          <a:spcPts val="0"/>
                        </a:spcBef>
                        <a:spcAft>
                          <a:spcPts val="0"/>
                        </a:spcAft>
                        <a:buNone/>
                      </a:pPr>
                      <a:r>
                        <a:rPr lang="en-US" sz="1300">
                          <a:solidFill>
                            <a:schemeClr val="lt2"/>
                          </a:solidFill>
                          <a:latin typeface="Calibri"/>
                          <a:ea typeface="Calibri"/>
                          <a:cs typeface="Calibri"/>
                          <a:sym typeface="Calibri"/>
                        </a:rPr>
                        <a:t>2019B2A31548H</a:t>
                      </a:r>
                      <a:endParaRPr sz="1300"/>
                    </a:p>
                  </a:txBody>
                  <a:tcPr marT="91425" marB="91425" marR="91425" marL="91425"/>
                </a:tc>
              </a:tr>
              <a:tr h="326700">
                <a:tc>
                  <a:txBody>
                    <a:bodyPr/>
                    <a:lstStyle/>
                    <a:p>
                      <a:pPr indent="0" lvl="0" marL="0" rtl="0" algn="l">
                        <a:spcBef>
                          <a:spcPts val="0"/>
                        </a:spcBef>
                        <a:spcAft>
                          <a:spcPts val="0"/>
                        </a:spcAft>
                        <a:buClr>
                          <a:schemeClr val="dk1"/>
                        </a:buClr>
                        <a:buFont typeface="Arial"/>
                        <a:buNone/>
                      </a:pPr>
                      <a:r>
                        <a:rPr lang="en-US" sz="1300">
                          <a:solidFill>
                            <a:schemeClr val="lt2"/>
                          </a:solidFill>
                          <a:latin typeface="Calibri"/>
                          <a:ea typeface="Calibri"/>
                          <a:cs typeface="Calibri"/>
                          <a:sym typeface="Calibri"/>
                        </a:rPr>
                        <a:t>Tanvi Behera		</a:t>
                      </a:r>
                      <a:endParaRPr sz="1300"/>
                    </a:p>
                  </a:txBody>
                  <a:tcPr marT="91425" marB="91425" marR="91425" marL="91425"/>
                </a:tc>
                <a:tc>
                  <a:txBody>
                    <a:bodyPr/>
                    <a:lstStyle/>
                    <a:p>
                      <a:pPr indent="0" lvl="0" marL="0" rtl="0" algn="l">
                        <a:spcBef>
                          <a:spcPts val="0"/>
                        </a:spcBef>
                        <a:spcAft>
                          <a:spcPts val="0"/>
                        </a:spcAft>
                        <a:buNone/>
                      </a:pPr>
                      <a:r>
                        <a:rPr lang="en-US" sz="1300">
                          <a:solidFill>
                            <a:schemeClr val="lt2"/>
                          </a:solidFill>
                          <a:latin typeface="Calibri"/>
                          <a:ea typeface="Calibri"/>
                          <a:cs typeface="Calibri"/>
                          <a:sym typeface="Calibri"/>
                        </a:rPr>
                        <a:t>2019B5A80989H</a:t>
                      </a:r>
                      <a:endParaRPr sz="1300"/>
                    </a:p>
                  </a:txBody>
                  <a:tcPr marT="91425" marB="91425" marR="91425" marL="91425"/>
                </a:tc>
              </a:tr>
              <a:tr h="355200">
                <a:tc>
                  <a:txBody>
                    <a:bodyPr/>
                    <a:lstStyle/>
                    <a:p>
                      <a:pPr indent="0" lvl="0" marL="0" rtl="0" algn="l">
                        <a:spcBef>
                          <a:spcPts val="0"/>
                        </a:spcBef>
                        <a:spcAft>
                          <a:spcPts val="0"/>
                        </a:spcAft>
                        <a:buClr>
                          <a:schemeClr val="dk1"/>
                        </a:buClr>
                        <a:buFont typeface="Arial"/>
                        <a:buNone/>
                      </a:pPr>
                      <a:r>
                        <a:rPr lang="en-US" sz="1300">
                          <a:solidFill>
                            <a:schemeClr val="lt2"/>
                          </a:solidFill>
                          <a:latin typeface="Calibri"/>
                          <a:ea typeface="Calibri"/>
                          <a:cs typeface="Calibri"/>
                          <a:sym typeface="Calibri"/>
                        </a:rPr>
                        <a:t>Aryabhatta Dey            </a:t>
                      </a:r>
                      <a:endParaRPr sz="1300"/>
                    </a:p>
                  </a:txBody>
                  <a:tcPr marT="91425" marB="91425" marR="91425" marL="91425"/>
                </a:tc>
                <a:tc>
                  <a:txBody>
                    <a:bodyPr/>
                    <a:lstStyle/>
                    <a:p>
                      <a:pPr indent="0" lvl="0" marL="0" rtl="0" algn="l">
                        <a:spcBef>
                          <a:spcPts val="0"/>
                        </a:spcBef>
                        <a:spcAft>
                          <a:spcPts val="0"/>
                        </a:spcAft>
                        <a:buClr>
                          <a:schemeClr val="dk1"/>
                        </a:buClr>
                        <a:buFont typeface="Arial"/>
                        <a:buNone/>
                      </a:pPr>
                      <a:r>
                        <a:rPr lang="en-US" sz="1300">
                          <a:solidFill>
                            <a:schemeClr val="lt2"/>
                          </a:solidFill>
                          <a:latin typeface="Calibri"/>
                          <a:ea typeface="Calibri"/>
                          <a:cs typeface="Calibri"/>
                          <a:sym typeface="Calibri"/>
                        </a:rPr>
                        <a:t>2019B5A80819H</a:t>
                      </a:r>
                      <a:endParaRPr sz="1300"/>
                    </a:p>
                  </a:txBody>
                  <a:tcPr marT="91425" marB="91425" marR="91425" marL="91425"/>
                </a:tc>
              </a:tr>
            </a:tbl>
          </a:graphicData>
        </a:graphic>
      </p:graphicFrame>
    </p:spTree>
  </p:cSld>
  <p:clrMapOvr>
    <a:masterClrMapping/>
  </p:clrMapOvr>
  <p:transition>
    <p:push/>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6"/>
                                        </p:tgtEl>
                                        <p:attrNameLst>
                                          <p:attrName>style.visibility</p:attrName>
                                        </p:attrNameLst>
                                      </p:cBhvr>
                                      <p:to>
                                        <p:strVal val="visible"/>
                                      </p:to>
                                    </p:set>
                                    <p:animEffect filter="fade" transition="in">
                                      <p:cBhvr>
                                        <p:cTn dur="500"/>
                                        <p:tgtEl>
                                          <p:spTgt spid="11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79" name="Shape 179"/>
        <p:cNvGrpSpPr/>
        <p:nvPr/>
      </p:nvGrpSpPr>
      <p:grpSpPr>
        <a:xfrm>
          <a:off x="0" y="0"/>
          <a:ext cx="0" cy="0"/>
          <a:chOff x="0" y="0"/>
          <a:chExt cx="0" cy="0"/>
        </a:xfrm>
      </p:grpSpPr>
      <p:pic>
        <p:nvPicPr>
          <p:cNvPr id="180" name="Google Shape;180;p7"/>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181" name="Google Shape;181;p7"/>
          <p:cNvSpPr txBox="1"/>
          <p:nvPr>
            <p:ph idx="1" type="body"/>
          </p:nvPr>
        </p:nvSpPr>
        <p:spPr>
          <a:xfrm>
            <a:off x="421150" y="1166026"/>
            <a:ext cx="10972800" cy="5078400"/>
          </a:xfrm>
          <a:prstGeom prst="rect">
            <a:avLst/>
          </a:prstGeom>
          <a:noFill/>
          <a:ln>
            <a:noFill/>
          </a:ln>
        </p:spPr>
        <p:txBody>
          <a:bodyPr anchorCtr="0" anchor="t" bIns="45700" lIns="91425" spcFirstLastPara="1" rIns="91425" wrap="square" tIns="45700">
            <a:noAutofit/>
          </a:bodyPr>
          <a:lstStyle/>
          <a:p>
            <a:pPr indent="-361950" lvl="0" marL="457200" rtl="0" algn="l">
              <a:lnSpc>
                <a:spcPct val="115000"/>
              </a:lnSpc>
              <a:spcBef>
                <a:spcPts val="0"/>
              </a:spcBef>
              <a:spcAft>
                <a:spcPts val="0"/>
              </a:spcAft>
              <a:buClr>
                <a:srgbClr val="000000"/>
              </a:buClr>
              <a:buSzPts val="2100"/>
              <a:buChar char="●"/>
            </a:pPr>
            <a:r>
              <a:rPr lang="en-US" sz="2100">
                <a:solidFill>
                  <a:srgbClr val="000000"/>
                </a:solidFill>
              </a:rPr>
              <a:t>NPC converters use capacitors and switching devices to create multiple voltage levels from a DC input. </a:t>
            </a:r>
            <a:endParaRPr sz="2100">
              <a:solidFill>
                <a:srgbClr val="000000"/>
              </a:solidFill>
            </a:endParaRPr>
          </a:p>
          <a:p>
            <a:pPr indent="0" lvl="0" marL="0" rtl="0" algn="l">
              <a:lnSpc>
                <a:spcPct val="115000"/>
              </a:lnSpc>
              <a:spcBef>
                <a:spcPts val="0"/>
              </a:spcBef>
              <a:spcAft>
                <a:spcPts val="0"/>
              </a:spcAft>
              <a:buNone/>
            </a:pPr>
            <a:r>
              <a:t/>
            </a:r>
            <a:endParaRPr sz="2100">
              <a:solidFill>
                <a:srgbClr val="000000"/>
              </a:solidFill>
            </a:endParaRPr>
          </a:p>
          <a:p>
            <a:pPr indent="-361950" lvl="0" marL="457200" rtl="0" algn="l">
              <a:lnSpc>
                <a:spcPct val="115000"/>
              </a:lnSpc>
              <a:spcBef>
                <a:spcPts val="0"/>
              </a:spcBef>
              <a:spcAft>
                <a:spcPts val="0"/>
              </a:spcAft>
              <a:buClr>
                <a:srgbClr val="000000"/>
              </a:buClr>
              <a:buSzPts val="2100"/>
              <a:buChar char="●"/>
            </a:pPr>
            <a:r>
              <a:rPr lang="en-US" sz="2100">
                <a:solidFill>
                  <a:srgbClr val="000000"/>
                </a:solidFill>
              </a:rPr>
              <a:t>The NPC converter has three phases, each with an upper and a lower switch and a midpoint neutral point.</a:t>
            </a:r>
            <a:endParaRPr sz="2100">
              <a:solidFill>
                <a:srgbClr val="000000"/>
              </a:solidFill>
            </a:endParaRPr>
          </a:p>
          <a:p>
            <a:pPr indent="0" lvl="0" marL="457200" rtl="0" algn="l">
              <a:lnSpc>
                <a:spcPct val="115000"/>
              </a:lnSpc>
              <a:spcBef>
                <a:spcPts val="0"/>
              </a:spcBef>
              <a:spcAft>
                <a:spcPts val="0"/>
              </a:spcAft>
              <a:buNone/>
            </a:pPr>
            <a:r>
              <a:t/>
            </a:r>
            <a:endParaRPr sz="2100">
              <a:solidFill>
                <a:srgbClr val="000000"/>
              </a:solidFill>
            </a:endParaRPr>
          </a:p>
          <a:p>
            <a:pPr indent="-361950" lvl="0" marL="457200" rtl="0" algn="l">
              <a:lnSpc>
                <a:spcPct val="115000"/>
              </a:lnSpc>
              <a:spcBef>
                <a:spcPts val="0"/>
              </a:spcBef>
              <a:spcAft>
                <a:spcPts val="0"/>
              </a:spcAft>
              <a:buClr>
                <a:srgbClr val="000000"/>
              </a:buClr>
              <a:buSzPts val="2100"/>
              <a:buChar char="●"/>
            </a:pPr>
            <a:r>
              <a:rPr lang="en-US" sz="2100">
                <a:solidFill>
                  <a:srgbClr val="000000"/>
                </a:solidFill>
              </a:rPr>
              <a:t>The neutral point is clamped to the input voltage through a series of capacitors, which results in a stepped waveform that approximates a sine wave.</a:t>
            </a:r>
            <a:endParaRPr sz="2100">
              <a:solidFill>
                <a:srgbClr val="000000"/>
              </a:solidFill>
            </a:endParaRPr>
          </a:p>
          <a:p>
            <a:pPr indent="0" lvl="0" marL="0" rtl="0" algn="l">
              <a:lnSpc>
                <a:spcPct val="115000"/>
              </a:lnSpc>
              <a:spcBef>
                <a:spcPts val="0"/>
              </a:spcBef>
              <a:spcAft>
                <a:spcPts val="0"/>
              </a:spcAft>
              <a:buNone/>
            </a:pPr>
            <a:r>
              <a:t/>
            </a:r>
            <a:endParaRPr sz="2100">
              <a:solidFill>
                <a:srgbClr val="000000"/>
              </a:solidFill>
            </a:endParaRPr>
          </a:p>
          <a:p>
            <a:pPr indent="-361950" lvl="0" marL="457200" rtl="0" algn="l">
              <a:lnSpc>
                <a:spcPct val="115000"/>
              </a:lnSpc>
              <a:spcBef>
                <a:spcPts val="0"/>
              </a:spcBef>
              <a:spcAft>
                <a:spcPts val="0"/>
              </a:spcAft>
              <a:buClr>
                <a:srgbClr val="000000"/>
              </a:buClr>
              <a:buSzPts val="2100"/>
              <a:buChar char="●"/>
            </a:pPr>
            <a:r>
              <a:rPr lang="en-US" sz="2100">
                <a:solidFill>
                  <a:srgbClr val="000000"/>
                </a:solidFill>
              </a:rPr>
              <a:t>The capacitors store and discharge energy during the switching cycle to maintain the voltage levels and minimize voltage ripple.</a:t>
            </a:r>
            <a:endParaRPr sz="2100">
              <a:solidFill>
                <a:srgbClr val="000000"/>
              </a:solidFill>
            </a:endParaRPr>
          </a:p>
          <a:p>
            <a:pPr indent="0" lvl="0" marL="0" rtl="0" algn="l">
              <a:lnSpc>
                <a:spcPct val="115000"/>
              </a:lnSpc>
              <a:spcBef>
                <a:spcPts val="0"/>
              </a:spcBef>
              <a:spcAft>
                <a:spcPts val="0"/>
              </a:spcAft>
              <a:buNone/>
            </a:pPr>
            <a:r>
              <a:t/>
            </a:r>
            <a:endParaRPr sz="2100">
              <a:solidFill>
                <a:srgbClr val="000000"/>
              </a:solidFill>
            </a:endParaRPr>
          </a:p>
          <a:p>
            <a:pPr indent="-361950" lvl="0" marL="457200" rtl="0" algn="l">
              <a:lnSpc>
                <a:spcPct val="115000"/>
              </a:lnSpc>
              <a:spcBef>
                <a:spcPts val="0"/>
              </a:spcBef>
              <a:spcAft>
                <a:spcPts val="0"/>
              </a:spcAft>
              <a:buClr>
                <a:srgbClr val="000000"/>
              </a:buClr>
              <a:buSzPts val="2100"/>
              <a:buChar char="●"/>
            </a:pPr>
            <a:r>
              <a:rPr lang="en-US" sz="2100">
                <a:solidFill>
                  <a:srgbClr val="000000"/>
                </a:solidFill>
              </a:rPr>
              <a:t>The output voltage can be controlled by varying the modulation index of the pulse width modulation (PWM) signal that controls the switching devices.</a:t>
            </a:r>
            <a:endParaRPr sz="3400">
              <a:solidFill>
                <a:srgbClr val="000000"/>
              </a:solidFill>
            </a:endParaRPr>
          </a:p>
        </p:txBody>
      </p:sp>
      <p:sp>
        <p:nvSpPr>
          <p:cNvPr id="182" name="Google Shape;182;p7"/>
          <p:cNvSpPr txBox="1"/>
          <p:nvPr>
            <p:ph idx="2" type="body"/>
          </p:nvPr>
        </p:nvSpPr>
        <p:spPr>
          <a:xfrm>
            <a:off x="203200" y="10732"/>
            <a:ext cx="8432800" cy="1143000"/>
          </a:xfrm>
          <a:prstGeom prst="rect">
            <a:avLst/>
          </a:prstGeom>
          <a:noFill/>
          <a:ln>
            <a:noFill/>
          </a:ln>
        </p:spPr>
        <p:txBody>
          <a:bodyPr anchorCtr="0" anchor="ctr" bIns="45700" lIns="91425" spcFirstLastPara="1" rIns="91425" wrap="square" tIns="45700">
            <a:normAutofit/>
          </a:bodyPr>
          <a:lstStyle/>
          <a:p>
            <a:pPr indent="0" lvl="0" marL="0" marR="0" rtl="0" algn="l">
              <a:lnSpc>
                <a:spcPct val="100000"/>
              </a:lnSpc>
              <a:spcBef>
                <a:spcPts val="0"/>
              </a:spcBef>
              <a:spcAft>
                <a:spcPts val="0"/>
              </a:spcAft>
              <a:buClr>
                <a:schemeClr val="dk1"/>
              </a:buClr>
              <a:buSzPts val="3600"/>
              <a:buFont typeface="Arial"/>
              <a:buNone/>
            </a:pPr>
            <a:r>
              <a:rPr lang="en-US"/>
              <a:t>Methodology - NPC</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86" name="Shape 186"/>
        <p:cNvGrpSpPr/>
        <p:nvPr/>
      </p:nvGrpSpPr>
      <p:grpSpPr>
        <a:xfrm>
          <a:off x="0" y="0"/>
          <a:ext cx="0" cy="0"/>
          <a:chOff x="0" y="0"/>
          <a:chExt cx="0" cy="0"/>
        </a:xfrm>
      </p:grpSpPr>
      <p:pic>
        <p:nvPicPr>
          <p:cNvPr id="187" name="Google Shape;187;g23c69ff5576_0_2"/>
          <p:cNvPicPr preferRelativeResize="0"/>
          <p:nvPr/>
        </p:nvPicPr>
        <p:blipFill rotWithShape="1">
          <a:blip r:embed="rId3">
            <a:alphaModFix/>
          </a:blip>
          <a:srcRect b="0" l="0" r="0" t="0"/>
          <a:stretch/>
        </p:blipFill>
        <p:spPr>
          <a:xfrm>
            <a:off x="0" y="0"/>
            <a:ext cx="12191999" cy="6858000"/>
          </a:xfrm>
          <a:prstGeom prst="rect">
            <a:avLst/>
          </a:prstGeom>
          <a:noFill/>
          <a:ln>
            <a:noFill/>
          </a:ln>
        </p:spPr>
      </p:pic>
      <p:sp>
        <p:nvSpPr>
          <p:cNvPr id="188" name="Google Shape;188;g23c69ff5576_0_2"/>
          <p:cNvSpPr txBox="1"/>
          <p:nvPr>
            <p:ph idx="1" type="body"/>
          </p:nvPr>
        </p:nvSpPr>
        <p:spPr>
          <a:xfrm>
            <a:off x="421150" y="1166026"/>
            <a:ext cx="10972800" cy="50784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t/>
            </a:r>
            <a:endParaRPr sz="3400">
              <a:solidFill>
                <a:srgbClr val="000000"/>
              </a:solidFill>
            </a:endParaRPr>
          </a:p>
        </p:txBody>
      </p:sp>
      <p:sp>
        <p:nvSpPr>
          <p:cNvPr id="189" name="Google Shape;189;g23c69ff5576_0_2"/>
          <p:cNvSpPr txBox="1"/>
          <p:nvPr>
            <p:ph idx="2" type="body"/>
          </p:nvPr>
        </p:nvSpPr>
        <p:spPr>
          <a:xfrm>
            <a:off x="203200" y="10732"/>
            <a:ext cx="8432700" cy="1143000"/>
          </a:xfrm>
          <a:prstGeom prst="rect">
            <a:avLst/>
          </a:prstGeom>
          <a:noFill/>
          <a:ln>
            <a:noFill/>
          </a:ln>
        </p:spPr>
        <p:txBody>
          <a:bodyPr anchorCtr="0" anchor="ctr" bIns="45700" lIns="91425" spcFirstLastPara="1" rIns="91425" wrap="square" tIns="45700">
            <a:normAutofit/>
          </a:bodyPr>
          <a:lstStyle/>
          <a:p>
            <a:pPr indent="0" lvl="0" marL="0" marR="0" rtl="0" algn="l">
              <a:lnSpc>
                <a:spcPct val="100000"/>
              </a:lnSpc>
              <a:spcBef>
                <a:spcPts val="0"/>
              </a:spcBef>
              <a:spcAft>
                <a:spcPts val="0"/>
              </a:spcAft>
              <a:buClr>
                <a:schemeClr val="dk1"/>
              </a:buClr>
              <a:buSzPts val="3600"/>
              <a:buFont typeface="Arial"/>
              <a:buNone/>
            </a:pPr>
            <a:r>
              <a:rPr lang="en-US"/>
              <a:t>Block Diagram of </a:t>
            </a:r>
            <a:r>
              <a:rPr lang="en-US"/>
              <a:t>NPC</a:t>
            </a:r>
            <a:endParaRPr/>
          </a:p>
        </p:txBody>
      </p:sp>
      <p:pic>
        <p:nvPicPr>
          <p:cNvPr id="190" name="Google Shape;190;g23c69ff5576_0_2"/>
          <p:cNvPicPr preferRelativeResize="0"/>
          <p:nvPr/>
        </p:nvPicPr>
        <p:blipFill>
          <a:blip r:embed="rId4">
            <a:alphaModFix/>
          </a:blip>
          <a:stretch>
            <a:fillRect/>
          </a:stretch>
        </p:blipFill>
        <p:spPr>
          <a:xfrm>
            <a:off x="-29912" y="1238050"/>
            <a:ext cx="11874924" cy="493434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94" name="Shape 194"/>
        <p:cNvGrpSpPr/>
        <p:nvPr/>
      </p:nvGrpSpPr>
      <p:grpSpPr>
        <a:xfrm>
          <a:off x="0" y="0"/>
          <a:ext cx="0" cy="0"/>
          <a:chOff x="0" y="0"/>
          <a:chExt cx="0" cy="0"/>
        </a:xfrm>
      </p:grpSpPr>
      <p:pic>
        <p:nvPicPr>
          <p:cNvPr id="195" name="Google Shape;195;p9"/>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196" name="Google Shape;196;p9"/>
          <p:cNvSpPr txBox="1"/>
          <p:nvPr>
            <p:ph idx="2" type="body"/>
          </p:nvPr>
        </p:nvSpPr>
        <p:spPr>
          <a:xfrm>
            <a:off x="203200" y="10732"/>
            <a:ext cx="8432800" cy="1143000"/>
          </a:xfrm>
          <a:prstGeom prst="rect">
            <a:avLst/>
          </a:prstGeom>
          <a:noFill/>
          <a:ln>
            <a:noFill/>
          </a:ln>
        </p:spPr>
        <p:txBody>
          <a:bodyPr anchorCtr="0" anchor="ctr" bIns="45700" lIns="91425" spcFirstLastPara="1" rIns="91425" wrap="square" tIns="45700">
            <a:normAutofit/>
          </a:bodyPr>
          <a:lstStyle/>
          <a:p>
            <a:pPr indent="0" lvl="0" marL="0" marR="0" rtl="0" algn="l">
              <a:lnSpc>
                <a:spcPct val="100000"/>
              </a:lnSpc>
              <a:spcBef>
                <a:spcPts val="0"/>
              </a:spcBef>
              <a:spcAft>
                <a:spcPts val="0"/>
              </a:spcAft>
              <a:buClr>
                <a:schemeClr val="dk1"/>
              </a:buClr>
              <a:buSzPts val="3600"/>
              <a:buFont typeface="Arial"/>
              <a:buNone/>
            </a:pPr>
            <a:r>
              <a:rPr lang="en-US"/>
              <a:t>Simulated Circuit - NPC</a:t>
            </a:r>
            <a:endParaRPr/>
          </a:p>
        </p:txBody>
      </p:sp>
      <p:pic>
        <p:nvPicPr>
          <p:cNvPr id="197" name="Google Shape;197;p9"/>
          <p:cNvPicPr preferRelativeResize="0"/>
          <p:nvPr/>
        </p:nvPicPr>
        <p:blipFill rotWithShape="1">
          <a:blip r:embed="rId4">
            <a:alphaModFix/>
          </a:blip>
          <a:srcRect b="6129" l="0" r="0" t="0"/>
          <a:stretch/>
        </p:blipFill>
        <p:spPr>
          <a:xfrm>
            <a:off x="114363" y="1329525"/>
            <a:ext cx="11963276" cy="4901175"/>
          </a:xfrm>
          <a:prstGeom prst="rect">
            <a:avLst/>
          </a:prstGeom>
          <a:noFill/>
          <a:ln>
            <a:noFill/>
          </a:ln>
        </p:spPr>
      </p:pic>
      <p:sp>
        <p:nvSpPr>
          <p:cNvPr id="198" name="Google Shape;198;p9"/>
          <p:cNvSpPr txBox="1"/>
          <p:nvPr/>
        </p:nvSpPr>
        <p:spPr>
          <a:xfrm>
            <a:off x="443450" y="1431625"/>
            <a:ext cx="37242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US" sz="2400">
                <a:solidFill>
                  <a:schemeClr val="dk1"/>
                </a:solidFill>
              </a:rPr>
              <a:t>Wind turbine system and 3 phase thyristor rectifier</a:t>
            </a:r>
            <a:endParaRPr>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02" name="Shape 202"/>
        <p:cNvGrpSpPr/>
        <p:nvPr/>
      </p:nvGrpSpPr>
      <p:grpSpPr>
        <a:xfrm>
          <a:off x="0" y="0"/>
          <a:ext cx="0" cy="0"/>
          <a:chOff x="0" y="0"/>
          <a:chExt cx="0" cy="0"/>
        </a:xfrm>
      </p:grpSpPr>
      <p:pic>
        <p:nvPicPr>
          <p:cNvPr id="203" name="Google Shape;203;g23c69fedd7e_5_24"/>
          <p:cNvPicPr preferRelativeResize="0"/>
          <p:nvPr/>
        </p:nvPicPr>
        <p:blipFill rotWithShape="1">
          <a:blip r:embed="rId3">
            <a:alphaModFix/>
          </a:blip>
          <a:srcRect b="0" l="0" r="0" t="0"/>
          <a:stretch/>
        </p:blipFill>
        <p:spPr>
          <a:xfrm>
            <a:off x="0" y="0"/>
            <a:ext cx="12191999" cy="6858000"/>
          </a:xfrm>
          <a:prstGeom prst="rect">
            <a:avLst/>
          </a:prstGeom>
          <a:noFill/>
          <a:ln>
            <a:noFill/>
          </a:ln>
        </p:spPr>
      </p:pic>
      <p:sp>
        <p:nvSpPr>
          <p:cNvPr id="204" name="Google Shape;204;g23c69fedd7e_5_24"/>
          <p:cNvSpPr txBox="1"/>
          <p:nvPr>
            <p:ph idx="2" type="body"/>
          </p:nvPr>
        </p:nvSpPr>
        <p:spPr>
          <a:xfrm>
            <a:off x="203200" y="10732"/>
            <a:ext cx="8432700" cy="1143000"/>
          </a:xfrm>
          <a:prstGeom prst="rect">
            <a:avLst/>
          </a:prstGeom>
          <a:noFill/>
          <a:ln>
            <a:noFill/>
          </a:ln>
        </p:spPr>
        <p:txBody>
          <a:bodyPr anchorCtr="0" anchor="ctr" bIns="45700" lIns="91425" spcFirstLastPara="1" rIns="91425" wrap="square" tIns="45700">
            <a:normAutofit/>
          </a:bodyPr>
          <a:lstStyle/>
          <a:p>
            <a:pPr indent="0" lvl="0" marL="0" marR="0" rtl="0" algn="l">
              <a:lnSpc>
                <a:spcPct val="100000"/>
              </a:lnSpc>
              <a:spcBef>
                <a:spcPts val="0"/>
              </a:spcBef>
              <a:spcAft>
                <a:spcPts val="0"/>
              </a:spcAft>
              <a:buClr>
                <a:schemeClr val="dk1"/>
              </a:buClr>
              <a:buSzPts val="3600"/>
              <a:buFont typeface="Arial"/>
              <a:buNone/>
            </a:pPr>
            <a:r>
              <a:rPr lang="en-US"/>
              <a:t>Simulated Circuit - NPC</a:t>
            </a:r>
            <a:endParaRPr/>
          </a:p>
        </p:txBody>
      </p:sp>
      <p:pic>
        <p:nvPicPr>
          <p:cNvPr id="205" name="Google Shape;205;g23c69fedd7e_5_24"/>
          <p:cNvPicPr preferRelativeResize="0"/>
          <p:nvPr/>
        </p:nvPicPr>
        <p:blipFill>
          <a:blip r:embed="rId4">
            <a:alphaModFix/>
          </a:blip>
          <a:stretch>
            <a:fillRect/>
          </a:stretch>
        </p:blipFill>
        <p:spPr>
          <a:xfrm>
            <a:off x="76700" y="1153725"/>
            <a:ext cx="12023826" cy="5100300"/>
          </a:xfrm>
          <a:prstGeom prst="rect">
            <a:avLst/>
          </a:prstGeom>
          <a:noFill/>
          <a:ln>
            <a:noFill/>
          </a:ln>
        </p:spPr>
      </p:pic>
      <p:sp>
        <p:nvSpPr>
          <p:cNvPr id="206" name="Google Shape;206;g23c69fedd7e_5_24"/>
          <p:cNvSpPr txBox="1"/>
          <p:nvPr/>
        </p:nvSpPr>
        <p:spPr>
          <a:xfrm>
            <a:off x="7937300" y="1976625"/>
            <a:ext cx="3906000" cy="1139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US" sz="2400">
                <a:solidFill>
                  <a:schemeClr val="dk1"/>
                </a:solidFill>
              </a:rPr>
              <a:t>3 Phase NPC and              3 Phase Thyristor Rectifier</a:t>
            </a:r>
            <a:endParaRPr sz="2400">
              <a:solidFill>
                <a:schemeClr val="dk1"/>
              </a:solidFill>
            </a:endParaRPr>
          </a:p>
          <a:p>
            <a:pPr indent="0" lvl="0" marL="0" rtl="0" algn="l">
              <a:spcBef>
                <a:spcPts val="0"/>
              </a:spcBef>
              <a:spcAft>
                <a:spcPts val="0"/>
              </a:spcAft>
              <a:buNone/>
            </a:pPr>
            <a:r>
              <a:t/>
            </a:r>
            <a:endParaRPr>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10" name="Shape 210"/>
        <p:cNvGrpSpPr/>
        <p:nvPr/>
      </p:nvGrpSpPr>
      <p:grpSpPr>
        <a:xfrm>
          <a:off x="0" y="0"/>
          <a:ext cx="0" cy="0"/>
          <a:chOff x="0" y="0"/>
          <a:chExt cx="0" cy="0"/>
        </a:xfrm>
      </p:grpSpPr>
      <p:pic>
        <p:nvPicPr>
          <p:cNvPr id="211" name="Google Shape;211;g23c69fedd7e_5_32"/>
          <p:cNvPicPr preferRelativeResize="0"/>
          <p:nvPr/>
        </p:nvPicPr>
        <p:blipFill rotWithShape="1">
          <a:blip r:embed="rId3">
            <a:alphaModFix/>
          </a:blip>
          <a:srcRect b="0" l="0" r="0" t="0"/>
          <a:stretch/>
        </p:blipFill>
        <p:spPr>
          <a:xfrm>
            <a:off x="0" y="0"/>
            <a:ext cx="12191999" cy="6858000"/>
          </a:xfrm>
          <a:prstGeom prst="rect">
            <a:avLst/>
          </a:prstGeom>
          <a:noFill/>
          <a:ln>
            <a:noFill/>
          </a:ln>
        </p:spPr>
      </p:pic>
      <p:sp>
        <p:nvSpPr>
          <p:cNvPr id="212" name="Google Shape;212;g23c69fedd7e_5_32"/>
          <p:cNvSpPr txBox="1"/>
          <p:nvPr>
            <p:ph idx="2" type="body"/>
          </p:nvPr>
        </p:nvSpPr>
        <p:spPr>
          <a:xfrm>
            <a:off x="203200" y="10732"/>
            <a:ext cx="8432700" cy="1143000"/>
          </a:xfrm>
          <a:prstGeom prst="rect">
            <a:avLst/>
          </a:prstGeom>
          <a:noFill/>
          <a:ln>
            <a:noFill/>
          </a:ln>
        </p:spPr>
        <p:txBody>
          <a:bodyPr anchorCtr="0" anchor="ctr" bIns="45700" lIns="91425" spcFirstLastPara="1" rIns="91425" wrap="square" tIns="45700">
            <a:normAutofit/>
          </a:bodyPr>
          <a:lstStyle/>
          <a:p>
            <a:pPr indent="0" lvl="0" marL="0" marR="0" rtl="0" algn="l">
              <a:lnSpc>
                <a:spcPct val="100000"/>
              </a:lnSpc>
              <a:spcBef>
                <a:spcPts val="0"/>
              </a:spcBef>
              <a:spcAft>
                <a:spcPts val="0"/>
              </a:spcAft>
              <a:buClr>
                <a:schemeClr val="dk1"/>
              </a:buClr>
              <a:buSzPts val="3600"/>
              <a:buFont typeface="Arial"/>
              <a:buNone/>
            </a:pPr>
            <a:r>
              <a:rPr lang="en-US"/>
              <a:t>Simulated Circuit - NPC</a:t>
            </a:r>
            <a:endParaRPr/>
          </a:p>
        </p:txBody>
      </p:sp>
      <p:pic>
        <p:nvPicPr>
          <p:cNvPr id="213" name="Google Shape;213;g23c69fedd7e_5_32"/>
          <p:cNvPicPr preferRelativeResize="0"/>
          <p:nvPr/>
        </p:nvPicPr>
        <p:blipFill>
          <a:blip r:embed="rId4">
            <a:alphaModFix/>
          </a:blip>
          <a:stretch>
            <a:fillRect/>
          </a:stretch>
        </p:blipFill>
        <p:spPr>
          <a:xfrm>
            <a:off x="144138" y="1022625"/>
            <a:ext cx="11903726" cy="5142401"/>
          </a:xfrm>
          <a:prstGeom prst="rect">
            <a:avLst/>
          </a:prstGeom>
          <a:noFill/>
          <a:ln>
            <a:noFill/>
          </a:ln>
        </p:spPr>
      </p:pic>
      <p:sp>
        <p:nvSpPr>
          <p:cNvPr id="214" name="Google Shape;214;g23c69fedd7e_5_32"/>
          <p:cNvSpPr txBox="1"/>
          <p:nvPr/>
        </p:nvSpPr>
        <p:spPr>
          <a:xfrm>
            <a:off x="6096000" y="1855500"/>
            <a:ext cx="16047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rgbClr val="101141"/>
              </a:buClr>
              <a:buSzPts val="2400"/>
              <a:buFont typeface="Arial"/>
              <a:buNone/>
            </a:pPr>
            <a:r>
              <a:rPr lang="en-US" sz="2400">
                <a:solidFill>
                  <a:schemeClr val="dk1"/>
                </a:solidFill>
              </a:rPr>
              <a:t>Boost</a:t>
            </a:r>
            <a:endParaRPr sz="2400">
              <a:solidFill>
                <a:schemeClr val="dk1"/>
              </a:solidFill>
            </a:endParaRPr>
          </a:p>
          <a:p>
            <a:pPr indent="0" lvl="0" marL="0" rtl="0" algn="l">
              <a:spcBef>
                <a:spcPts val="0"/>
              </a:spcBef>
              <a:spcAft>
                <a:spcPts val="0"/>
              </a:spcAft>
              <a:buClr>
                <a:srgbClr val="101141"/>
              </a:buClr>
              <a:buSzPts val="2400"/>
              <a:buFont typeface="Arial"/>
              <a:buNone/>
            </a:pPr>
            <a:r>
              <a:rPr lang="en-US" sz="2400">
                <a:solidFill>
                  <a:schemeClr val="dk1"/>
                </a:solidFill>
              </a:rPr>
              <a:t>Converter</a:t>
            </a:r>
            <a:endParaRPr>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18" name="Shape 218"/>
        <p:cNvGrpSpPr/>
        <p:nvPr/>
      </p:nvGrpSpPr>
      <p:grpSpPr>
        <a:xfrm>
          <a:off x="0" y="0"/>
          <a:ext cx="0" cy="0"/>
          <a:chOff x="0" y="0"/>
          <a:chExt cx="0" cy="0"/>
        </a:xfrm>
      </p:grpSpPr>
      <p:pic>
        <p:nvPicPr>
          <p:cNvPr id="219" name="Google Shape;219;p13"/>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220" name="Google Shape;220;p13"/>
          <p:cNvSpPr txBox="1"/>
          <p:nvPr>
            <p:ph idx="1" type="body"/>
          </p:nvPr>
        </p:nvSpPr>
        <p:spPr>
          <a:xfrm>
            <a:off x="203200" y="1251625"/>
            <a:ext cx="3985800" cy="5206200"/>
          </a:xfrm>
          <a:prstGeom prst="rect">
            <a:avLst/>
          </a:prstGeom>
          <a:noFill/>
          <a:ln>
            <a:noFill/>
          </a:ln>
        </p:spPr>
        <p:txBody>
          <a:bodyPr anchorCtr="0" anchor="t" bIns="45700" lIns="91425" spcFirstLastPara="1" rIns="91425" wrap="square" tIns="45700">
            <a:normAutofit fontScale="77500" lnSpcReduction="10000"/>
          </a:bodyPr>
          <a:lstStyle/>
          <a:p>
            <a:pPr indent="0" lvl="0" marL="0" rtl="0" algn="l">
              <a:lnSpc>
                <a:spcPct val="150000"/>
              </a:lnSpc>
              <a:spcBef>
                <a:spcPts val="0"/>
              </a:spcBef>
              <a:spcAft>
                <a:spcPts val="0"/>
              </a:spcAft>
              <a:buClr>
                <a:srgbClr val="101141"/>
              </a:buClr>
              <a:buSzPct val="109090"/>
              <a:buFont typeface="Arial"/>
              <a:buNone/>
            </a:pPr>
            <a:r>
              <a:rPr lang="en-US" sz="2200"/>
              <a:t>This figure shows the output obtained from the fully controlled rectifier circuit. It is the input voltage to the NPC in the circuit.It is DC voltage with a mean value of 14.63V. </a:t>
            </a:r>
            <a:endParaRPr sz="2200"/>
          </a:p>
          <a:p>
            <a:pPr indent="0" lvl="0" marL="0" rtl="0" algn="l">
              <a:lnSpc>
                <a:spcPct val="150000"/>
              </a:lnSpc>
              <a:spcBef>
                <a:spcPts val="0"/>
              </a:spcBef>
              <a:spcAft>
                <a:spcPts val="0"/>
              </a:spcAft>
              <a:buClr>
                <a:srgbClr val="101141"/>
              </a:buClr>
              <a:buSzPct val="109090"/>
              <a:buFont typeface="Arial"/>
              <a:buNone/>
            </a:pPr>
            <a:r>
              <a:t/>
            </a:r>
            <a:endParaRPr sz="2200"/>
          </a:p>
          <a:p>
            <a:pPr indent="0" lvl="0" marL="0" rtl="0" algn="l">
              <a:lnSpc>
                <a:spcPct val="150000"/>
              </a:lnSpc>
              <a:spcBef>
                <a:spcPts val="0"/>
              </a:spcBef>
              <a:spcAft>
                <a:spcPts val="0"/>
              </a:spcAft>
              <a:buClr>
                <a:srgbClr val="101141"/>
              </a:buClr>
              <a:buSzPct val="109090"/>
              <a:buFont typeface="Arial"/>
              <a:buNone/>
            </a:pPr>
            <a:r>
              <a:rPr lang="en-US" sz="2200"/>
              <a:t>However due to the presence of AC ripples , we aren't getting a constant DC voltage.To reduce the ripple voltage, a filter is typically used at the output of the rectifier.However, even with a filter, some ripple voltage may still be present in the output.</a:t>
            </a:r>
            <a:endParaRPr sz="2200"/>
          </a:p>
          <a:p>
            <a:pPr indent="0" lvl="0" marL="0" marR="0" rtl="0" algn="l">
              <a:lnSpc>
                <a:spcPct val="150000"/>
              </a:lnSpc>
              <a:spcBef>
                <a:spcPts val="0"/>
              </a:spcBef>
              <a:spcAft>
                <a:spcPts val="0"/>
              </a:spcAft>
              <a:buClr>
                <a:srgbClr val="101141"/>
              </a:buClr>
              <a:buSzPct val="100000"/>
              <a:buFont typeface="Arial"/>
              <a:buNone/>
            </a:pPr>
            <a:r>
              <a:t/>
            </a:r>
            <a:endParaRPr/>
          </a:p>
        </p:txBody>
      </p:sp>
      <p:sp>
        <p:nvSpPr>
          <p:cNvPr id="221" name="Google Shape;221;p13"/>
          <p:cNvSpPr txBox="1"/>
          <p:nvPr>
            <p:ph idx="2" type="body"/>
          </p:nvPr>
        </p:nvSpPr>
        <p:spPr>
          <a:xfrm>
            <a:off x="203200" y="10732"/>
            <a:ext cx="8432800" cy="1143000"/>
          </a:xfrm>
          <a:prstGeom prst="rect">
            <a:avLst/>
          </a:prstGeom>
          <a:noFill/>
          <a:ln>
            <a:noFill/>
          </a:ln>
        </p:spPr>
        <p:txBody>
          <a:bodyPr anchorCtr="0" anchor="ctr" bIns="45700" lIns="91425" spcFirstLastPara="1" rIns="91425" wrap="square" tIns="45700">
            <a:normAutofit/>
          </a:bodyPr>
          <a:lstStyle/>
          <a:p>
            <a:pPr indent="0" lvl="0" marL="0" marR="0" rtl="0" algn="l">
              <a:lnSpc>
                <a:spcPct val="100000"/>
              </a:lnSpc>
              <a:spcBef>
                <a:spcPts val="0"/>
              </a:spcBef>
              <a:spcAft>
                <a:spcPts val="0"/>
              </a:spcAft>
              <a:buClr>
                <a:schemeClr val="dk1"/>
              </a:buClr>
              <a:buSzPts val="3600"/>
              <a:buFont typeface="Arial"/>
              <a:buNone/>
            </a:pPr>
            <a:r>
              <a:rPr lang="en-US"/>
              <a:t>Results - NPC</a:t>
            </a:r>
            <a:endParaRPr/>
          </a:p>
        </p:txBody>
      </p:sp>
      <p:pic>
        <p:nvPicPr>
          <p:cNvPr id="222" name="Google Shape;222;p13"/>
          <p:cNvPicPr preferRelativeResize="0"/>
          <p:nvPr/>
        </p:nvPicPr>
        <p:blipFill>
          <a:blip r:embed="rId4">
            <a:alphaModFix/>
          </a:blip>
          <a:stretch>
            <a:fillRect/>
          </a:stretch>
        </p:blipFill>
        <p:spPr>
          <a:xfrm>
            <a:off x="4392200" y="1403000"/>
            <a:ext cx="7700102" cy="434709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26" name="Shape 226"/>
        <p:cNvGrpSpPr/>
        <p:nvPr/>
      </p:nvGrpSpPr>
      <p:grpSpPr>
        <a:xfrm>
          <a:off x="0" y="0"/>
          <a:ext cx="0" cy="0"/>
          <a:chOff x="0" y="0"/>
          <a:chExt cx="0" cy="0"/>
        </a:xfrm>
      </p:grpSpPr>
      <p:pic>
        <p:nvPicPr>
          <p:cNvPr id="227" name="Google Shape;227;g23c69fedd7e_5_2"/>
          <p:cNvPicPr preferRelativeResize="0"/>
          <p:nvPr/>
        </p:nvPicPr>
        <p:blipFill rotWithShape="1">
          <a:blip r:embed="rId3">
            <a:alphaModFix/>
          </a:blip>
          <a:srcRect b="0" l="0" r="0" t="0"/>
          <a:stretch/>
        </p:blipFill>
        <p:spPr>
          <a:xfrm>
            <a:off x="0" y="0"/>
            <a:ext cx="12191999" cy="6858000"/>
          </a:xfrm>
          <a:prstGeom prst="rect">
            <a:avLst/>
          </a:prstGeom>
          <a:noFill/>
          <a:ln>
            <a:noFill/>
          </a:ln>
        </p:spPr>
      </p:pic>
      <p:sp>
        <p:nvSpPr>
          <p:cNvPr id="228" name="Google Shape;228;g23c69fedd7e_5_2"/>
          <p:cNvSpPr txBox="1"/>
          <p:nvPr>
            <p:ph idx="1" type="body"/>
          </p:nvPr>
        </p:nvSpPr>
        <p:spPr>
          <a:xfrm>
            <a:off x="406400" y="1493850"/>
            <a:ext cx="3585600" cy="45261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dk1"/>
              </a:buClr>
              <a:buSzPts val="1100"/>
              <a:buFont typeface="Arial"/>
              <a:buNone/>
            </a:pPr>
            <a:r>
              <a:rPr lang="en-US"/>
              <a:t>The NPC system converts the DC voltage from the rectifier to a three-phase AC voltage output which is shown in the figure (all three phases are seen in the figure - red, green and blue)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rgbClr val="101141"/>
              </a:buClr>
              <a:buSzPts val="2400"/>
              <a:buFont typeface="Arial"/>
              <a:buNone/>
            </a:pPr>
            <a:r>
              <a:t/>
            </a:r>
            <a:endParaRPr/>
          </a:p>
          <a:p>
            <a:pPr indent="0" lvl="0" marL="0" marR="0" rtl="0" algn="l">
              <a:lnSpc>
                <a:spcPct val="100000"/>
              </a:lnSpc>
              <a:spcBef>
                <a:spcPts val="0"/>
              </a:spcBef>
              <a:spcAft>
                <a:spcPts val="0"/>
              </a:spcAft>
              <a:buClr>
                <a:srgbClr val="101141"/>
              </a:buClr>
              <a:buSzPts val="2400"/>
              <a:buFont typeface="Arial"/>
              <a:buNone/>
            </a:pPr>
            <a:r>
              <a:t/>
            </a:r>
            <a:endParaRPr/>
          </a:p>
        </p:txBody>
      </p:sp>
      <p:sp>
        <p:nvSpPr>
          <p:cNvPr id="229" name="Google Shape;229;g23c69fedd7e_5_2"/>
          <p:cNvSpPr txBox="1"/>
          <p:nvPr>
            <p:ph idx="2" type="body"/>
          </p:nvPr>
        </p:nvSpPr>
        <p:spPr>
          <a:xfrm>
            <a:off x="203200" y="10732"/>
            <a:ext cx="8432700" cy="1143000"/>
          </a:xfrm>
          <a:prstGeom prst="rect">
            <a:avLst/>
          </a:prstGeom>
          <a:noFill/>
          <a:ln>
            <a:noFill/>
          </a:ln>
        </p:spPr>
        <p:txBody>
          <a:bodyPr anchorCtr="0" anchor="ctr" bIns="45700" lIns="91425" spcFirstLastPara="1" rIns="91425" wrap="square" tIns="45700">
            <a:normAutofit/>
          </a:bodyPr>
          <a:lstStyle/>
          <a:p>
            <a:pPr indent="0" lvl="0" marL="0" marR="0" rtl="0" algn="l">
              <a:lnSpc>
                <a:spcPct val="100000"/>
              </a:lnSpc>
              <a:spcBef>
                <a:spcPts val="0"/>
              </a:spcBef>
              <a:spcAft>
                <a:spcPts val="0"/>
              </a:spcAft>
              <a:buClr>
                <a:schemeClr val="dk1"/>
              </a:buClr>
              <a:buSzPts val="3600"/>
              <a:buFont typeface="Arial"/>
              <a:buNone/>
            </a:pPr>
            <a:r>
              <a:rPr lang="en-US"/>
              <a:t>Results - NPC</a:t>
            </a:r>
            <a:endParaRPr/>
          </a:p>
        </p:txBody>
      </p:sp>
      <p:pic>
        <p:nvPicPr>
          <p:cNvPr id="230" name="Google Shape;230;g23c69fedd7e_5_2"/>
          <p:cNvPicPr preferRelativeResize="0"/>
          <p:nvPr/>
        </p:nvPicPr>
        <p:blipFill>
          <a:blip r:embed="rId4">
            <a:alphaModFix/>
          </a:blip>
          <a:stretch>
            <a:fillRect/>
          </a:stretch>
        </p:blipFill>
        <p:spPr>
          <a:xfrm>
            <a:off x="4080925" y="1493862"/>
            <a:ext cx="7897599" cy="41262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34" name="Shape 234"/>
        <p:cNvGrpSpPr/>
        <p:nvPr/>
      </p:nvGrpSpPr>
      <p:grpSpPr>
        <a:xfrm>
          <a:off x="0" y="0"/>
          <a:ext cx="0" cy="0"/>
          <a:chOff x="0" y="0"/>
          <a:chExt cx="0" cy="0"/>
        </a:xfrm>
      </p:grpSpPr>
      <p:pic>
        <p:nvPicPr>
          <p:cNvPr id="235" name="Google Shape;235;g23c69fedd7e_5_13"/>
          <p:cNvPicPr preferRelativeResize="0"/>
          <p:nvPr/>
        </p:nvPicPr>
        <p:blipFill rotWithShape="1">
          <a:blip r:embed="rId3">
            <a:alphaModFix/>
          </a:blip>
          <a:srcRect b="0" l="0" r="0" t="0"/>
          <a:stretch/>
        </p:blipFill>
        <p:spPr>
          <a:xfrm>
            <a:off x="0" y="0"/>
            <a:ext cx="12191999" cy="6858000"/>
          </a:xfrm>
          <a:prstGeom prst="rect">
            <a:avLst/>
          </a:prstGeom>
          <a:noFill/>
          <a:ln>
            <a:noFill/>
          </a:ln>
        </p:spPr>
      </p:pic>
      <p:sp>
        <p:nvSpPr>
          <p:cNvPr id="236" name="Google Shape;236;g23c69fedd7e_5_13"/>
          <p:cNvSpPr txBox="1"/>
          <p:nvPr>
            <p:ph idx="1" type="body"/>
          </p:nvPr>
        </p:nvSpPr>
        <p:spPr>
          <a:xfrm>
            <a:off x="406400" y="1493850"/>
            <a:ext cx="3585600" cy="5062500"/>
          </a:xfrm>
          <a:prstGeom prst="rect">
            <a:avLst/>
          </a:prstGeom>
          <a:noFill/>
          <a:ln>
            <a:noFill/>
          </a:ln>
        </p:spPr>
        <p:txBody>
          <a:bodyPr anchorCtr="0" anchor="t" bIns="45700" lIns="91425" spcFirstLastPara="1" rIns="91425" wrap="square" tIns="45700">
            <a:normAutofit fontScale="92500" lnSpcReduction="10000"/>
          </a:bodyPr>
          <a:lstStyle/>
          <a:p>
            <a:pPr indent="0" lvl="0" marL="0" marR="0" rtl="0" algn="l">
              <a:lnSpc>
                <a:spcPct val="100000"/>
              </a:lnSpc>
              <a:spcBef>
                <a:spcPts val="0"/>
              </a:spcBef>
              <a:spcAft>
                <a:spcPts val="0"/>
              </a:spcAft>
              <a:buClr>
                <a:schemeClr val="dk1"/>
              </a:buClr>
              <a:buSzPct val="45833"/>
              <a:buFont typeface="Arial"/>
              <a:buNone/>
            </a:pPr>
            <a:r>
              <a:rPr lang="en-US"/>
              <a:t>The results can be observed in the figure. </a:t>
            </a:r>
            <a:endParaRPr/>
          </a:p>
          <a:p>
            <a:pPr indent="0" lvl="0" marL="0" marR="0" rtl="0" algn="l">
              <a:lnSpc>
                <a:spcPct val="100000"/>
              </a:lnSpc>
              <a:spcBef>
                <a:spcPts val="0"/>
              </a:spcBef>
              <a:spcAft>
                <a:spcPts val="0"/>
              </a:spcAft>
              <a:buClr>
                <a:schemeClr val="dk1"/>
              </a:buClr>
              <a:buSzPct val="45833"/>
              <a:buFont typeface="Arial"/>
              <a:buNone/>
            </a:pPr>
            <a:r>
              <a:t/>
            </a:r>
            <a:endParaRPr/>
          </a:p>
          <a:p>
            <a:pPr indent="0" lvl="0" marL="0" marR="0" rtl="0" algn="l">
              <a:lnSpc>
                <a:spcPct val="100000"/>
              </a:lnSpc>
              <a:spcBef>
                <a:spcPts val="0"/>
              </a:spcBef>
              <a:spcAft>
                <a:spcPts val="0"/>
              </a:spcAft>
              <a:buClr>
                <a:schemeClr val="dk1"/>
              </a:buClr>
              <a:buSzPct val="45833"/>
              <a:buFont typeface="Arial"/>
              <a:buNone/>
            </a:pPr>
            <a:r>
              <a:rPr lang="en-US"/>
              <a:t>The first two graphs (green and pink) show the source voltage and source current obtained from the boost converter </a:t>
            </a:r>
            <a:endParaRPr/>
          </a:p>
          <a:p>
            <a:pPr indent="0" lvl="0" marL="0" marR="0" rtl="0" algn="l">
              <a:lnSpc>
                <a:spcPct val="100000"/>
              </a:lnSpc>
              <a:spcBef>
                <a:spcPts val="0"/>
              </a:spcBef>
              <a:spcAft>
                <a:spcPts val="0"/>
              </a:spcAft>
              <a:buClr>
                <a:schemeClr val="dk1"/>
              </a:buClr>
              <a:buSzPct val="45833"/>
              <a:buFont typeface="Arial"/>
              <a:buNone/>
            </a:pPr>
            <a:r>
              <a:t/>
            </a:r>
            <a:endParaRPr/>
          </a:p>
          <a:p>
            <a:pPr indent="0" lvl="0" marL="0" marR="0" rtl="0" algn="l">
              <a:lnSpc>
                <a:spcPct val="100000"/>
              </a:lnSpc>
              <a:spcBef>
                <a:spcPts val="0"/>
              </a:spcBef>
              <a:spcAft>
                <a:spcPts val="0"/>
              </a:spcAft>
              <a:buClr>
                <a:schemeClr val="dk1"/>
              </a:buClr>
              <a:buSzPct val="45833"/>
              <a:buFont typeface="Arial"/>
              <a:buNone/>
            </a:pPr>
            <a:r>
              <a:rPr lang="en-US"/>
              <a:t>The blue and orange graphs show the voltage and current waveforms after ripple cleaning.</a:t>
            </a:r>
            <a:endParaRPr/>
          </a:p>
          <a:p>
            <a:pPr indent="0" lvl="0" marL="0" marR="0" rtl="0" algn="l">
              <a:lnSpc>
                <a:spcPct val="100000"/>
              </a:lnSpc>
              <a:spcBef>
                <a:spcPts val="0"/>
              </a:spcBef>
              <a:spcAft>
                <a:spcPts val="0"/>
              </a:spcAft>
              <a:buClr>
                <a:schemeClr val="dk1"/>
              </a:buClr>
              <a:buSzPct val="45833"/>
              <a:buFont typeface="Arial"/>
              <a:buNone/>
            </a:pPr>
            <a:r>
              <a:t/>
            </a:r>
            <a:endParaRPr/>
          </a:p>
          <a:p>
            <a:pPr indent="0" lvl="0" marL="0" marR="0" rtl="0" algn="l">
              <a:lnSpc>
                <a:spcPct val="100000"/>
              </a:lnSpc>
              <a:spcBef>
                <a:spcPts val="0"/>
              </a:spcBef>
              <a:spcAft>
                <a:spcPts val="0"/>
              </a:spcAft>
              <a:buClr>
                <a:schemeClr val="dk1"/>
              </a:buClr>
              <a:buSzPct val="45833"/>
              <a:buFont typeface="Arial"/>
              <a:buNone/>
            </a:pPr>
            <a:r>
              <a:rPr lang="en-US"/>
              <a:t>The output DC voltage has a mean value of 36.87V</a:t>
            </a:r>
            <a:endParaRPr/>
          </a:p>
        </p:txBody>
      </p:sp>
      <p:sp>
        <p:nvSpPr>
          <p:cNvPr id="237" name="Google Shape;237;g23c69fedd7e_5_13"/>
          <p:cNvSpPr txBox="1"/>
          <p:nvPr>
            <p:ph idx="2" type="body"/>
          </p:nvPr>
        </p:nvSpPr>
        <p:spPr>
          <a:xfrm>
            <a:off x="203200" y="10732"/>
            <a:ext cx="8432700" cy="1143000"/>
          </a:xfrm>
          <a:prstGeom prst="rect">
            <a:avLst/>
          </a:prstGeom>
          <a:noFill/>
          <a:ln>
            <a:noFill/>
          </a:ln>
        </p:spPr>
        <p:txBody>
          <a:bodyPr anchorCtr="0" anchor="ctr" bIns="45700" lIns="91425" spcFirstLastPara="1" rIns="91425" wrap="square" tIns="45700">
            <a:normAutofit/>
          </a:bodyPr>
          <a:lstStyle/>
          <a:p>
            <a:pPr indent="0" lvl="0" marL="0" marR="0" rtl="0" algn="l">
              <a:lnSpc>
                <a:spcPct val="100000"/>
              </a:lnSpc>
              <a:spcBef>
                <a:spcPts val="0"/>
              </a:spcBef>
              <a:spcAft>
                <a:spcPts val="0"/>
              </a:spcAft>
              <a:buClr>
                <a:schemeClr val="dk1"/>
              </a:buClr>
              <a:buSzPts val="3600"/>
              <a:buFont typeface="Arial"/>
              <a:buNone/>
            </a:pPr>
            <a:r>
              <a:rPr lang="en-US"/>
              <a:t>Results - NPC</a:t>
            </a:r>
            <a:endParaRPr/>
          </a:p>
        </p:txBody>
      </p:sp>
      <p:pic>
        <p:nvPicPr>
          <p:cNvPr id="238" name="Google Shape;238;g23c69fedd7e_5_13"/>
          <p:cNvPicPr preferRelativeResize="0"/>
          <p:nvPr/>
        </p:nvPicPr>
        <p:blipFill>
          <a:blip r:embed="rId4">
            <a:alphaModFix/>
          </a:blip>
          <a:stretch>
            <a:fillRect/>
          </a:stretch>
        </p:blipFill>
        <p:spPr>
          <a:xfrm>
            <a:off x="4058775" y="1456025"/>
            <a:ext cx="7982350" cy="42159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42" name="Shape 242"/>
        <p:cNvGrpSpPr/>
        <p:nvPr/>
      </p:nvGrpSpPr>
      <p:grpSpPr>
        <a:xfrm>
          <a:off x="0" y="0"/>
          <a:ext cx="0" cy="0"/>
          <a:chOff x="0" y="0"/>
          <a:chExt cx="0" cy="0"/>
        </a:xfrm>
      </p:grpSpPr>
      <p:pic>
        <p:nvPicPr>
          <p:cNvPr id="243" name="Google Shape;243;g23c865fd21b_4_0"/>
          <p:cNvPicPr preferRelativeResize="0"/>
          <p:nvPr/>
        </p:nvPicPr>
        <p:blipFill rotWithShape="1">
          <a:blip r:embed="rId3">
            <a:alphaModFix/>
          </a:blip>
          <a:srcRect b="0" l="0" r="0" t="0"/>
          <a:stretch/>
        </p:blipFill>
        <p:spPr>
          <a:xfrm>
            <a:off x="0" y="0"/>
            <a:ext cx="12191999" cy="6858000"/>
          </a:xfrm>
          <a:prstGeom prst="rect">
            <a:avLst/>
          </a:prstGeom>
          <a:noFill/>
          <a:ln>
            <a:noFill/>
          </a:ln>
        </p:spPr>
      </p:pic>
      <p:sp>
        <p:nvSpPr>
          <p:cNvPr id="244" name="Google Shape;244;g23c865fd21b_4_0"/>
          <p:cNvSpPr txBox="1"/>
          <p:nvPr>
            <p:ph idx="1" type="body"/>
          </p:nvPr>
        </p:nvSpPr>
        <p:spPr>
          <a:xfrm>
            <a:off x="276100" y="1233250"/>
            <a:ext cx="7518900" cy="4703400"/>
          </a:xfrm>
          <a:prstGeom prst="rect">
            <a:avLst/>
          </a:prstGeom>
          <a:noFill/>
          <a:ln>
            <a:noFill/>
          </a:ln>
        </p:spPr>
        <p:txBody>
          <a:bodyPr anchorCtr="0" anchor="t" bIns="45700" lIns="91425" spcFirstLastPara="1" rIns="91425" wrap="square" tIns="45700">
            <a:noAutofit/>
          </a:bodyPr>
          <a:lstStyle/>
          <a:p>
            <a:pPr indent="-326390" lvl="0" marL="457200" marR="0" rtl="0" algn="l">
              <a:lnSpc>
                <a:spcPct val="150000"/>
              </a:lnSpc>
              <a:spcBef>
                <a:spcPts val="0"/>
              </a:spcBef>
              <a:spcAft>
                <a:spcPts val="0"/>
              </a:spcAft>
              <a:buSzPts val="1540"/>
              <a:buChar char="●"/>
            </a:pPr>
            <a:r>
              <a:rPr lang="en-US" sz="1540"/>
              <a:t>A MMC consists of multiple identical voltage-source converter (VSC) submodules connected in series. Each submodule contains power electronic switches and capacitors arranged in a specific configuration to create a staircase voltage waveform.</a:t>
            </a:r>
            <a:endParaRPr sz="1540"/>
          </a:p>
          <a:p>
            <a:pPr indent="0" lvl="0" marL="914400" marR="0" rtl="0" algn="l">
              <a:lnSpc>
                <a:spcPct val="150000"/>
              </a:lnSpc>
              <a:spcBef>
                <a:spcPts val="0"/>
              </a:spcBef>
              <a:spcAft>
                <a:spcPts val="0"/>
              </a:spcAft>
              <a:buNone/>
            </a:pPr>
            <a:r>
              <a:t/>
            </a:r>
            <a:endParaRPr sz="1540"/>
          </a:p>
          <a:p>
            <a:pPr indent="-326390" lvl="0" marL="457200" marR="0" rtl="0" algn="l">
              <a:lnSpc>
                <a:spcPct val="150000"/>
              </a:lnSpc>
              <a:spcBef>
                <a:spcPts val="0"/>
              </a:spcBef>
              <a:spcAft>
                <a:spcPts val="0"/>
              </a:spcAft>
              <a:buSzPts val="1540"/>
              <a:buChar char="●"/>
            </a:pPr>
            <a:r>
              <a:rPr lang="en-US" sz="1540"/>
              <a:t>The levels of a converter are defined by the number of voltage values each phase (greater than three levels) can generate between the terminal output node and any internal reference node (dc-link node by principle).</a:t>
            </a:r>
            <a:endParaRPr sz="1540"/>
          </a:p>
          <a:p>
            <a:pPr indent="0" lvl="0" marL="914400" marR="0" rtl="0" algn="l">
              <a:lnSpc>
                <a:spcPct val="150000"/>
              </a:lnSpc>
              <a:spcBef>
                <a:spcPts val="0"/>
              </a:spcBef>
              <a:spcAft>
                <a:spcPts val="0"/>
              </a:spcAft>
              <a:buNone/>
            </a:pPr>
            <a:r>
              <a:t/>
            </a:r>
            <a:endParaRPr sz="1540"/>
          </a:p>
          <a:p>
            <a:pPr indent="-326390" lvl="0" marL="457200" marR="0" rtl="0" algn="l">
              <a:lnSpc>
                <a:spcPct val="150000"/>
              </a:lnSpc>
              <a:spcBef>
                <a:spcPts val="0"/>
              </a:spcBef>
              <a:spcAft>
                <a:spcPts val="0"/>
              </a:spcAft>
              <a:buSzPts val="1540"/>
              <a:buChar char="●"/>
            </a:pPr>
            <a:r>
              <a:rPr lang="en-US" sz="1540"/>
              <a:t>Various converter topologies exist, and the current industry has a dynamic interest in increasing these converters' efficiency and usage convenience. Multilevel Modular Converters (MMC) are currently state-of-the-art and industry relevant due to the ability of bidirectional power conversion. The term ‘modular’ is attributed to the physical substructures.</a:t>
            </a:r>
            <a:endParaRPr sz="1540"/>
          </a:p>
        </p:txBody>
      </p:sp>
      <p:sp>
        <p:nvSpPr>
          <p:cNvPr id="245" name="Google Shape;245;g23c865fd21b_4_0"/>
          <p:cNvSpPr txBox="1"/>
          <p:nvPr>
            <p:ph idx="2" type="body"/>
          </p:nvPr>
        </p:nvSpPr>
        <p:spPr>
          <a:xfrm>
            <a:off x="203200" y="10732"/>
            <a:ext cx="8432700" cy="1143000"/>
          </a:xfrm>
          <a:prstGeom prst="rect">
            <a:avLst/>
          </a:prstGeom>
          <a:noFill/>
          <a:ln>
            <a:noFill/>
          </a:ln>
        </p:spPr>
        <p:txBody>
          <a:bodyPr anchorCtr="0" anchor="ctr" bIns="45700" lIns="91425" spcFirstLastPara="1" rIns="91425" wrap="square" tIns="45700">
            <a:normAutofit/>
          </a:bodyPr>
          <a:lstStyle/>
          <a:p>
            <a:pPr indent="0" lvl="0" marL="0" marR="0" rtl="0" algn="l">
              <a:lnSpc>
                <a:spcPct val="100000"/>
              </a:lnSpc>
              <a:spcBef>
                <a:spcPts val="0"/>
              </a:spcBef>
              <a:spcAft>
                <a:spcPts val="0"/>
              </a:spcAft>
              <a:buClr>
                <a:schemeClr val="dk1"/>
              </a:buClr>
              <a:buSzPts val="3600"/>
              <a:buFont typeface="Arial"/>
              <a:buNone/>
            </a:pPr>
            <a:r>
              <a:rPr lang="en-US"/>
              <a:t>Methodology - MMC</a:t>
            </a:r>
            <a:endParaRPr/>
          </a:p>
        </p:txBody>
      </p:sp>
      <p:pic>
        <p:nvPicPr>
          <p:cNvPr id="246" name="Google Shape;246;g23c865fd21b_4_0"/>
          <p:cNvPicPr preferRelativeResize="0"/>
          <p:nvPr/>
        </p:nvPicPr>
        <p:blipFill>
          <a:blip r:embed="rId4">
            <a:alphaModFix/>
          </a:blip>
          <a:stretch>
            <a:fillRect/>
          </a:stretch>
        </p:blipFill>
        <p:spPr>
          <a:xfrm>
            <a:off x="7913475" y="1816600"/>
            <a:ext cx="4348701" cy="24917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50" name="Shape 250"/>
        <p:cNvGrpSpPr/>
        <p:nvPr/>
      </p:nvGrpSpPr>
      <p:grpSpPr>
        <a:xfrm>
          <a:off x="0" y="0"/>
          <a:ext cx="0" cy="0"/>
          <a:chOff x="0" y="0"/>
          <a:chExt cx="0" cy="0"/>
        </a:xfrm>
      </p:grpSpPr>
      <p:pic>
        <p:nvPicPr>
          <p:cNvPr id="251" name="Google Shape;251;g23c865fd21b_4_7"/>
          <p:cNvPicPr preferRelativeResize="0"/>
          <p:nvPr/>
        </p:nvPicPr>
        <p:blipFill rotWithShape="1">
          <a:blip r:embed="rId3">
            <a:alphaModFix/>
          </a:blip>
          <a:srcRect b="0" l="0" r="0" t="0"/>
          <a:stretch/>
        </p:blipFill>
        <p:spPr>
          <a:xfrm>
            <a:off x="0" y="76200"/>
            <a:ext cx="12191999" cy="6858000"/>
          </a:xfrm>
          <a:prstGeom prst="rect">
            <a:avLst/>
          </a:prstGeom>
          <a:noFill/>
          <a:ln>
            <a:noFill/>
          </a:ln>
        </p:spPr>
      </p:pic>
      <p:sp>
        <p:nvSpPr>
          <p:cNvPr id="252" name="Google Shape;252;g23c865fd21b_4_7"/>
          <p:cNvSpPr txBox="1"/>
          <p:nvPr>
            <p:ph idx="1" type="body"/>
          </p:nvPr>
        </p:nvSpPr>
        <p:spPr>
          <a:xfrm>
            <a:off x="0" y="1233250"/>
            <a:ext cx="7782000" cy="4703400"/>
          </a:xfrm>
          <a:prstGeom prst="rect">
            <a:avLst/>
          </a:prstGeom>
          <a:noFill/>
          <a:ln>
            <a:noFill/>
          </a:ln>
        </p:spPr>
        <p:txBody>
          <a:bodyPr anchorCtr="0" anchor="t" bIns="45700" lIns="91425" spcFirstLastPara="1" rIns="91425" wrap="square" tIns="45700">
            <a:noAutofit/>
          </a:bodyPr>
          <a:lstStyle/>
          <a:p>
            <a:pPr indent="-326390" lvl="0" marL="457200" marR="0" rtl="0" algn="l">
              <a:lnSpc>
                <a:spcPct val="150000"/>
              </a:lnSpc>
              <a:spcBef>
                <a:spcPts val="0"/>
              </a:spcBef>
              <a:spcAft>
                <a:spcPts val="0"/>
              </a:spcAft>
              <a:buSzPts val="1540"/>
              <a:buChar char="●"/>
            </a:pPr>
            <a:r>
              <a:rPr lang="en-US" sz="1540"/>
              <a:t>The general configuration of a 3-phase MMC comprises a DC terminal, AC terminal, and a control kernel, including legs with symmetric upper and lower arms. The fig shows the structure. It can be seen that the arms have identical submodular structures. The inductors seen are called choke inductors which help suppress high-frequency current components.</a:t>
            </a:r>
            <a:endParaRPr sz="1540"/>
          </a:p>
          <a:p>
            <a:pPr indent="0" lvl="0" marL="914400" marR="0" rtl="0" algn="l">
              <a:lnSpc>
                <a:spcPct val="150000"/>
              </a:lnSpc>
              <a:spcBef>
                <a:spcPts val="0"/>
              </a:spcBef>
              <a:spcAft>
                <a:spcPts val="0"/>
              </a:spcAft>
              <a:buNone/>
            </a:pPr>
            <a:r>
              <a:t/>
            </a:r>
            <a:endParaRPr sz="1540"/>
          </a:p>
          <a:p>
            <a:pPr indent="-326390" lvl="0" marL="457200" marR="0" rtl="0" algn="l">
              <a:lnSpc>
                <a:spcPct val="150000"/>
              </a:lnSpc>
              <a:spcBef>
                <a:spcPts val="0"/>
              </a:spcBef>
              <a:spcAft>
                <a:spcPts val="0"/>
              </a:spcAft>
              <a:buSzPts val="1540"/>
              <a:buChar char="●"/>
            </a:pPr>
            <a:r>
              <a:rPr lang="en-US" sz="1540"/>
              <a:t>The submodule operates as a voltage source. Its output voltage is controlled by adjusting the duty cycle of the switches in each submodule. Each submodule can be independently controlled and replaced, allowing for easy maintenance and repair. The number of submodules can be increased or decreased to match the voltage and power level needed.</a:t>
            </a:r>
            <a:endParaRPr sz="1540"/>
          </a:p>
          <a:p>
            <a:pPr indent="0" lvl="0" marL="914400" marR="0" rtl="0" algn="l">
              <a:lnSpc>
                <a:spcPct val="150000"/>
              </a:lnSpc>
              <a:spcBef>
                <a:spcPts val="0"/>
              </a:spcBef>
              <a:spcAft>
                <a:spcPts val="0"/>
              </a:spcAft>
              <a:buNone/>
            </a:pPr>
            <a:r>
              <a:t/>
            </a:r>
            <a:endParaRPr sz="1540"/>
          </a:p>
          <a:p>
            <a:pPr indent="-326390" lvl="0" marL="457200" marR="0" rtl="0" algn="l">
              <a:lnSpc>
                <a:spcPct val="150000"/>
              </a:lnSpc>
              <a:spcBef>
                <a:spcPts val="0"/>
              </a:spcBef>
              <a:spcAft>
                <a:spcPts val="0"/>
              </a:spcAft>
              <a:buSzPts val="1540"/>
              <a:buChar char="●"/>
            </a:pPr>
            <a:r>
              <a:rPr lang="en-US" sz="1540"/>
              <a:t>A staircase waveform is created by cascading the submodules in series, which is then filtered to create a nearly sinusoidal output waveform. The output voltage can be adjusted by changing the duty cycle of the switches in each submodule.</a:t>
            </a:r>
            <a:endParaRPr sz="1540"/>
          </a:p>
          <a:p>
            <a:pPr indent="0" lvl="0" marL="0" marR="0" rtl="0" algn="l">
              <a:lnSpc>
                <a:spcPct val="150000"/>
              </a:lnSpc>
              <a:spcBef>
                <a:spcPts val="0"/>
              </a:spcBef>
              <a:spcAft>
                <a:spcPts val="0"/>
              </a:spcAft>
              <a:buNone/>
            </a:pPr>
            <a:r>
              <a:t/>
            </a:r>
            <a:endParaRPr sz="1540"/>
          </a:p>
        </p:txBody>
      </p:sp>
      <p:sp>
        <p:nvSpPr>
          <p:cNvPr id="253" name="Google Shape;253;g23c865fd21b_4_7"/>
          <p:cNvSpPr txBox="1"/>
          <p:nvPr>
            <p:ph idx="2" type="body"/>
          </p:nvPr>
        </p:nvSpPr>
        <p:spPr>
          <a:xfrm>
            <a:off x="179500" y="7"/>
            <a:ext cx="8432700" cy="1143000"/>
          </a:xfrm>
          <a:prstGeom prst="rect">
            <a:avLst/>
          </a:prstGeom>
          <a:noFill/>
          <a:ln>
            <a:noFill/>
          </a:ln>
        </p:spPr>
        <p:txBody>
          <a:bodyPr anchorCtr="0" anchor="ctr" bIns="45700" lIns="91425" spcFirstLastPara="1" rIns="91425" wrap="square" tIns="45700">
            <a:normAutofit/>
          </a:bodyPr>
          <a:lstStyle/>
          <a:p>
            <a:pPr indent="0" lvl="0" marL="0" marR="0" rtl="0" algn="l">
              <a:lnSpc>
                <a:spcPct val="100000"/>
              </a:lnSpc>
              <a:spcBef>
                <a:spcPts val="0"/>
              </a:spcBef>
              <a:spcAft>
                <a:spcPts val="0"/>
              </a:spcAft>
              <a:buClr>
                <a:schemeClr val="dk1"/>
              </a:buClr>
              <a:buSzPts val="3600"/>
              <a:buFont typeface="Arial"/>
              <a:buNone/>
            </a:pPr>
            <a:r>
              <a:rPr lang="en-US"/>
              <a:t>Working of an MMC</a:t>
            </a:r>
            <a:endParaRPr/>
          </a:p>
        </p:txBody>
      </p:sp>
      <p:pic>
        <p:nvPicPr>
          <p:cNvPr id="254" name="Google Shape;254;g23c865fd21b_4_7"/>
          <p:cNvPicPr preferRelativeResize="0"/>
          <p:nvPr/>
        </p:nvPicPr>
        <p:blipFill>
          <a:blip r:embed="rId4">
            <a:alphaModFix/>
          </a:blip>
          <a:stretch>
            <a:fillRect/>
          </a:stretch>
        </p:blipFill>
        <p:spPr>
          <a:xfrm>
            <a:off x="7808050" y="1233250"/>
            <a:ext cx="4383950" cy="39016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22" name="Shape 122"/>
        <p:cNvGrpSpPr/>
        <p:nvPr/>
      </p:nvGrpSpPr>
      <p:grpSpPr>
        <a:xfrm>
          <a:off x="0" y="0"/>
          <a:ext cx="0" cy="0"/>
          <a:chOff x="0" y="0"/>
          <a:chExt cx="0" cy="0"/>
        </a:xfrm>
      </p:grpSpPr>
      <p:pic>
        <p:nvPicPr>
          <p:cNvPr id="123" name="Google Shape;123;p2"/>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124" name="Google Shape;124;p2"/>
          <p:cNvSpPr txBox="1"/>
          <p:nvPr>
            <p:ph idx="1" type="body"/>
          </p:nvPr>
        </p:nvSpPr>
        <p:spPr>
          <a:xfrm>
            <a:off x="406400" y="1493838"/>
            <a:ext cx="10972800" cy="4525963"/>
          </a:xfrm>
          <a:prstGeom prst="rect">
            <a:avLst/>
          </a:prstGeom>
          <a:noFill/>
          <a:ln>
            <a:noFill/>
          </a:ln>
        </p:spPr>
        <p:txBody>
          <a:bodyPr anchorCtr="0" anchor="t" bIns="45700" lIns="91425" spcFirstLastPara="1" rIns="91425" wrap="square" tIns="45700">
            <a:normAutofit/>
          </a:bodyPr>
          <a:lstStyle/>
          <a:p>
            <a:pPr indent="-152400" lvl="0" marL="0" rtl="0" algn="l">
              <a:lnSpc>
                <a:spcPct val="100000"/>
              </a:lnSpc>
              <a:spcBef>
                <a:spcPts val="0"/>
              </a:spcBef>
              <a:spcAft>
                <a:spcPts val="0"/>
              </a:spcAft>
              <a:buSzPts val="2400"/>
              <a:buFont typeface="Noto Sans Symbols"/>
              <a:buChar char="⮚"/>
            </a:pPr>
            <a:r>
              <a:rPr lang="en-US"/>
              <a:t>Abstract</a:t>
            </a:r>
            <a:endParaRPr/>
          </a:p>
          <a:p>
            <a:pPr indent="-152400" lvl="0" marL="0" rtl="0" algn="l">
              <a:lnSpc>
                <a:spcPct val="100000"/>
              </a:lnSpc>
              <a:spcBef>
                <a:spcPts val="480"/>
              </a:spcBef>
              <a:spcAft>
                <a:spcPts val="0"/>
              </a:spcAft>
              <a:buSzPts val="2400"/>
              <a:buFont typeface="Noto Sans Symbols"/>
              <a:buChar char="⮚"/>
            </a:pPr>
            <a:r>
              <a:rPr lang="en-US"/>
              <a:t>Introduction</a:t>
            </a:r>
            <a:endParaRPr/>
          </a:p>
          <a:p>
            <a:pPr indent="-152400" lvl="0" marL="0" rtl="0" algn="l">
              <a:lnSpc>
                <a:spcPct val="100000"/>
              </a:lnSpc>
              <a:spcBef>
                <a:spcPts val="480"/>
              </a:spcBef>
              <a:spcAft>
                <a:spcPts val="0"/>
              </a:spcAft>
              <a:buSzPts val="2400"/>
              <a:buFont typeface="Noto Sans Symbols"/>
              <a:buChar char="⮚"/>
            </a:pPr>
            <a:r>
              <a:rPr lang="en-US"/>
              <a:t>Methodology</a:t>
            </a:r>
            <a:endParaRPr/>
          </a:p>
          <a:p>
            <a:pPr indent="-241300" lvl="2" marL="1143000" rtl="0" algn="l">
              <a:lnSpc>
                <a:spcPct val="90000"/>
              </a:lnSpc>
              <a:spcBef>
                <a:spcPts val="500"/>
              </a:spcBef>
              <a:spcAft>
                <a:spcPts val="0"/>
              </a:spcAft>
              <a:buClr>
                <a:schemeClr val="dk1"/>
              </a:buClr>
              <a:buSzPts val="2200"/>
              <a:buFont typeface="Noto Sans Symbols"/>
              <a:buChar char="⮚"/>
            </a:pPr>
            <a:r>
              <a:rPr lang="en-US" sz="2200"/>
              <a:t>Neutral Point Clamped (NPC)</a:t>
            </a:r>
            <a:endParaRPr sz="2200"/>
          </a:p>
          <a:p>
            <a:pPr indent="-241300" lvl="2" marL="1143000" rtl="0" algn="l">
              <a:lnSpc>
                <a:spcPct val="90000"/>
              </a:lnSpc>
              <a:spcBef>
                <a:spcPts val="500"/>
              </a:spcBef>
              <a:spcAft>
                <a:spcPts val="0"/>
              </a:spcAft>
              <a:buClr>
                <a:schemeClr val="dk1"/>
              </a:buClr>
              <a:buSzPts val="2200"/>
              <a:buFont typeface="Noto Sans Symbols"/>
              <a:buChar char="⮚"/>
            </a:pPr>
            <a:r>
              <a:rPr lang="en-US" sz="2200"/>
              <a:t>M</a:t>
            </a:r>
            <a:r>
              <a:rPr lang="en-US" sz="2200"/>
              <a:t>odular Multilevel Converters (MMC)</a:t>
            </a:r>
            <a:endParaRPr sz="2200"/>
          </a:p>
          <a:p>
            <a:pPr indent="-152400" lvl="0" marL="0" rtl="0" algn="l">
              <a:lnSpc>
                <a:spcPct val="100000"/>
              </a:lnSpc>
              <a:spcBef>
                <a:spcPts val="480"/>
              </a:spcBef>
              <a:spcAft>
                <a:spcPts val="0"/>
              </a:spcAft>
              <a:buSzPts val="2400"/>
              <a:buFont typeface="Noto Sans Symbols"/>
              <a:buChar char="⮚"/>
            </a:pPr>
            <a:r>
              <a:rPr lang="en-US"/>
              <a:t>Simulation</a:t>
            </a:r>
            <a:endParaRPr/>
          </a:p>
          <a:p>
            <a:pPr indent="-152400" lvl="0" marL="0" rtl="0" algn="l">
              <a:lnSpc>
                <a:spcPct val="100000"/>
              </a:lnSpc>
              <a:spcBef>
                <a:spcPts val="480"/>
              </a:spcBef>
              <a:spcAft>
                <a:spcPts val="0"/>
              </a:spcAft>
              <a:buSzPts val="2400"/>
              <a:buFont typeface="Noto Sans Symbols"/>
              <a:buChar char="⮚"/>
            </a:pPr>
            <a:r>
              <a:rPr lang="en-US"/>
              <a:t>Results</a:t>
            </a:r>
            <a:endParaRPr/>
          </a:p>
          <a:p>
            <a:pPr indent="-152400" lvl="0" marL="0" rtl="0" algn="l">
              <a:lnSpc>
                <a:spcPct val="100000"/>
              </a:lnSpc>
              <a:spcBef>
                <a:spcPts val="480"/>
              </a:spcBef>
              <a:spcAft>
                <a:spcPts val="0"/>
              </a:spcAft>
              <a:buSzPts val="2400"/>
              <a:buFont typeface="Noto Sans Symbols"/>
              <a:buChar char="⮚"/>
            </a:pPr>
            <a:r>
              <a:rPr lang="en-US"/>
              <a:t>Conclusion</a:t>
            </a:r>
            <a:endParaRPr/>
          </a:p>
          <a:p>
            <a:pPr indent="-152400" lvl="0" marL="0" rtl="0" algn="l">
              <a:lnSpc>
                <a:spcPct val="100000"/>
              </a:lnSpc>
              <a:spcBef>
                <a:spcPts val="480"/>
              </a:spcBef>
              <a:spcAft>
                <a:spcPts val="0"/>
              </a:spcAft>
              <a:buSzPts val="2400"/>
              <a:buFont typeface="Noto Sans Symbols"/>
              <a:buChar char="⮚"/>
            </a:pPr>
            <a:r>
              <a:rPr lang="en-US"/>
              <a:t>References</a:t>
            </a:r>
            <a:endParaRPr/>
          </a:p>
          <a:p>
            <a:pPr indent="0" lvl="0" marL="0" rtl="0" algn="l">
              <a:lnSpc>
                <a:spcPct val="100000"/>
              </a:lnSpc>
              <a:spcBef>
                <a:spcPts val="480"/>
              </a:spcBef>
              <a:spcAft>
                <a:spcPts val="0"/>
              </a:spcAft>
              <a:buSzPts val="2400"/>
              <a:buFont typeface="Noto Sans Symbols"/>
              <a:buNone/>
            </a:pPr>
            <a:r>
              <a:t/>
            </a:r>
            <a:endParaRPr/>
          </a:p>
        </p:txBody>
      </p:sp>
      <p:sp>
        <p:nvSpPr>
          <p:cNvPr id="125" name="Google Shape;125;p2"/>
          <p:cNvSpPr txBox="1"/>
          <p:nvPr>
            <p:ph idx="2" type="body"/>
          </p:nvPr>
        </p:nvSpPr>
        <p:spPr>
          <a:xfrm>
            <a:off x="203200" y="10732"/>
            <a:ext cx="8432800" cy="1143000"/>
          </a:xfrm>
          <a:prstGeom prst="rect">
            <a:avLst/>
          </a:prstGeom>
          <a:noFill/>
          <a:ln>
            <a:noFill/>
          </a:ln>
        </p:spPr>
        <p:txBody>
          <a:bodyPr anchorCtr="0" anchor="ctr" bIns="45700" lIns="91425" spcFirstLastPara="1" rIns="91425" wrap="square" tIns="45700">
            <a:normAutofit/>
          </a:bodyPr>
          <a:lstStyle/>
          <a:p>
            <a:pPr indent="0" lvl="0" marL="0" marR="0" rtl="0" algn="l">
              <a:lnSpc>
                <a:spcPct val="100000"/>
              </a:lnSpc>
              <a:spcBef>
                <a:spcPts val="0"/>
              </a:spcBef>
              <a:spcAft>
                <a:spcPts val="0"/>
              </a:spcAft>
              <a:buClr>
                <a:schemeClr val="dk1"/>
              </a:buClr>
              <a:buSzPts val="3600"/>
              <a:buFont typeface="Arial"/>
              <a:buNone/>
            </a:pPr>
            <a:r>
              <a:rPr lang="en-US"/>
              <a:t>Outline of our Paper</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58" name="Shape 258"/>
        <p:cNvGrpSpPr/>
        <p:nvPr/>
      </p:nvGrpSpPr>
      <p:grpSpPr>
        <a:xfrm>
          <a:off x="0" y="0"/>
          <a:ext cx="0" cy="0"/>
          <a:chOff x="0" y="0"/>
          <a:chExt cx="0" cy="0"/>
        </a:xfrm>
      </p:grpSpPr>
      <p:pic>
        <p:nvPicPr>
          <p:cNvPr id="259" name="Google Shape;259;g23c865fd21b_4_14"/>
          <p:cNvPicPr preferRelativeResize="0"/>
          <p:nvPr/>
        </p:nvPicPr>
        <p:blipFill rotWithShape="1">
          <a:blip r:embed="rId3">
            <a:alphaModFix/>
          </a:blip>
          <a:srcRect b="0" l="0" r="0" t="0"/>
          <a:stretch/>
        </p:blipFill>
        <p:spPr>
          <a:xfrm>
            <a:off x="0" y="0"/>
            <a:ext cx="12191999" cy="6858000"/>
          </a:xfrm>
          <a:prstGeom prst="rect">
            <a:avLst/>
          </a:prstGeom>
          <a:noFill/>
          <a:ln>
            <a:noFill/>
          </a:ln>
        </p:spPr>
      </p:pic>
      <p:sp>
        <p:nvSpPr>
          <p:cNvPr id="260" name="Google Shape;260;g23c865fd21b_4_14"/>
          <p:cNvSpPr txBox="1"/>
          <p:nvPr>
            <p:ph idx="2" type="body"/>
          </p:nvPr>
        </p:nvSpPr>
        <p:spPr>
          <a:xfrm>
            <a:off x="203200" y="10732"/>
            <a:ext cx="8432700" cy="1143000"/>
          </a:xfrm>
          <a:prstGeom prst="rect">
            <a:avLst/>
          </a:prstGeom>
          <a:noFill/>
          <a:ln>
            <a:noFill/>
          </a:ln>
        </p:spPr>
        <p:txBody>
          <a:bodyPr anchorCtr="0" anchor="ctr" bIns="45700" lIns="91425" spcFirstLastPara="1" rIns="91425" wrap="square" tIns="45700">
            <a:normAutofit/>
          </a:bodyPr>
          <a:lstStyle/>
          <a:p>
            <a:pPr indent="0" lvl="0" marL="0" marR="0" rtl="0" algn="l">
              <a:lnSpc>
                <a:spcPct val="100000"/>
              </a:lnSpc>
              <a:spcBef>
                <a:spcPts val="0"/>
              </a:spcBef>
              <a:spcAft>
                <a:spcPts val="0"/>
              </a:spcAft>
              <a:buClr>
                <a:schemeClr val="dk1"/>
              </a:buClr>
              <a:buSzPts val="3600"/>
              <a:buFont typeface="Arial"/>
              <a:buNone/>
            </a:pPr>
            <a:r>
              <a:rPr lang="en-US"/>
              <a:t>Working of an MMC</a:t>
            </a:r>
            <a:endParaRPr/>
          </a:p>
        </p:txBody>
      </p:sp>
      <p:pic>
        <p:nvPicPr>
          <p:cNvPr id="261" name="Google Shape;261;g23c865fd21b_4_14"/>
          <p:cNvPicPr preferRelativeResize="0"/>
          <p:nvPr/>
        </p:nvPicPr>
        <p:blipFill>
          <a:blip r:embed="rId4">
            <a:alphaModFix/>
          </a:blip>
          <a:stretch>
            <a:fillRect/>
          </a:stretch>
        </p:blipFill>
        <p:spPr>
          <a:xfrm>
            <a:off x="3585175" y="1081251"/>
            <a:ext cx="5021625" cy="5410974"/>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65" name="Shape 265"/>
        <p:cNvGrpSpPr/>
        <p:nvPr/>
      </p:nvGrpSpPr>
      <p:grpSpPr>
        <a:xfrm>
          <a:off x="0" y="0"/>
          <a:ext cx="0" cy="0"/>
          <a:chOff x="0" y="0"/>
          <a:chExt cx="0" cy="0"/>
        </a:xfrm>
      </p:grpSpPr>
      <p:pic>
        <p:nvPicPr>
          <p:cNvPr id="266" name="Google Shape;266;g23c865fd21b_4_20"/>
          <p:cNvPicPr preferRelativeResize="0"/>
          <p:nvPr/>
        </p:nvPicPr>
        <p:blipFill rotWithShape="1">
          <a:blip r:embed="rId3">
            <a:alphaModFix/>
          </a:blip>
          <a:srcRect b="0" l="0" r="0" t="0"/>
          <a:stretch/>
        </p:blipFill>
        <p:spPr>
          <a:xfrm>
            <a:off x="0" y="0"/>
            <a:ext cx="12191999" cy="6858000"/>
          </a:xfrm>
          <a:prstGeom prst="rect">
            <a:avLst/>
          </a:prstGeom>
          <a:noFill/>
          <a:ln>
            <a:noFill/>
          </a:ln>
        </p:spPr>
      </p:pic>
      <p:sp>
        <p:nvSpPr>
          <p:cNvPr id="267" name="Google Shape;267;g23c865fd21b_4_20"/>
          <p:cNvSpPr txBox="1"/>
          <p:nvPr>
            <p:ph idx="1" type="body"/>
          </p:nvPr>
        </p:nvSpPr>
        <p:spPr>
          <a:xfrm>
            <a:off x="276100" y="1233250"/>
            <a:ext cx="7009500" cy="4703400"/>
          </a:xfrm>
          <a:prstGeom prst="rect">
            <a:avLst/>
          </a:prstGeom>
          <a:noFill/>
          <a:ln>
            <a:noFill/>
          </a:ln>
        </p:spPr>
        <p:txBody>
          <a:bodyPr anchorCtr="0" anchor="t" bIns="45700" lIns="91425" spcFirstLastPara="1" rIns="91425" wrap="square" tIns="45700">
            <a:noAutofit/>
          </a:bodyPr>
          <a:lstStyle/>
          <a:p>
            <a:pPr indent="-313690" lvl="0" marL="457200" marR="0" rtl="0" algn="l">
              <a:lnSpc>
                <a:spcPct val="150000"/>
              </a:lnSpc>
              <a:spcBef>
                <a:spcPts val="0"/>
              </a:spcBef>
              <a:spcAft>
                <a:spcPts val="0"/>
              </a:spcAft>
              <a:buSzPts val="1340"/>
              <a:buChar char="●"/>
            </a:pPr>
            <a:r>
              <a:t/>
            </a:r>
            <a:endParaRPr sz="1340"/>
          </a:p>
        </p:txBody>
      </p:sp>
      <p:sp>
        <p:nvSpPr>
          <p:cNvPr id="268" name="Google Shape;268;g23c865fd21b_4_20"/>
          <p:cNvSpPr txBox="1"/>
          <p:nvPr>
            <p:ph idx="2" type="body"/>
          </p:nvPr>
        </p:nvSpPr>
        <p:spPr>
          <a:xfrm>
            <a:off x="203200" y="10732"/>
            <a:ext cx="8432700" cy="1143000"/>
          </a:xfrm>
          <a:prstGeom prst="rect">
            <a:avLst/>
          </a:prstGeom>
          <a:noFill/>
          <a:ln>
            <a:noFill/>
          </a:ln>
        </p:spPr>
        <p:txBody>
          <a:bodyPr anchorCtr="0" anchor="ctr" bIns="45700" lIns="91425" spcFirstLastPara="1" rIns="91425" wrap="square" tIns="45700">
            <a:normAutofit/>
          </a:bodyPr>
          <a:lstStyle/>
          <a:p>
            <a:pPr indent="0" lvl="0" marL="0" marR="0" rtl="0" algn="l">
              <a:lnSpc>
                <a:spcPct val="100000"/>
              </a:lnSpc>
              <a:spcBef>
                <a:spcPts val="0"/>
              </a:spcBef>
              <a:spcAft>
                <a:spcPts val="0"/>
              </a:spcAft>
              <a:buClr>
                <a:schemeClr val="dk1"/>
              </a:buClr>
              <a:buSzPts val="3600"/>
              <a:buFont typeface="Arial"/>
              <a:buNone/>
            </a:pPr>
            <a:r>
              <a:rPr lang="en-US"/>
              <a:t>Block diagram of MMC</a:t>
            </a:r>
            <a:endParaRPr/>
          </a:p>
        </p:txBody>
      </p:sp>
      <p:pic>
        <p:nvPicPr>
          <p:cNvPr id="269" name="Google Shape;269;g23c865fd21b_4_20"/>
          <p:cNvPicPr preferRelativeResize="0"/>
          <p:nvPr/>
        </p:nvPicPr>
        <p:blipFill>
          <a:blip r:embed="rId4">
            <a:alphaModFix/>
          </a:blip>
          <a:stretch>
            <a:fillRect/>
          </a:stretch>
        </p:blipFill>
        <p:spPr>
          <a:xfrm>
            <a:off x="62625" y="1233250"/>
            <a:ext cx="12129377" cy="50400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73" name="Shape 273"/>
        <p:cNvGrpSpPr/>
        <p:nvPr/>
      </p:nvGrpSpPr>
      <p:grpSpPr>
        <a:xfrm>
          <a:off x="0" y="0"/>
          <a:ext cx="0" cy="0"/>
          <a:chOff x="0" y="0"/>
          <a:chExt cx="0" cy="0"/>
        </a:xfrm>
      </p:grpSpPr>
      <p:pic>
        <p:nvPicPr>
          <p:cNvPr id="274" name="Google Shape;274;g23c865fd21b_4_27"/>
          <p:cNvPicPr preferRelativeResize="0"/>
          <p:nvPr/>
        </p:nvPicPr>
        <p:blipFill rotWithShape="1">
          <a:blip r:embed="rId3">
            <a:alphaModFix/>
          </a:blip>
          <a:srcRect b="0" l="0" r="0" t="0"/>
          <a:stretch/>
        </p:blipFill>
        <p:spPr>
          <a:xfrm>
            <a:off x="0" y="0"/>
            <a:ext cx="12191999" cy="6858000"/>
          </a:xfrm>
          <a:prstGeom prst="rect">
            <a:avLst/>
          </a:prstGeom>
          <a:noFill/>
          <a:ln>
            <a:noFill/>
          </a:ln>
        </p:spPr>
      </p:pic>
      <p:sp>
        <p:nvSpPr>
          <p:cNvPr id="275" name="Google Shape;275;g23c865fd21b_4_27"/>
          <p:cNvSpPr txBox="1"/>
          <p:nvPr>
            <p:ph idx="2" type="body"/>
          </p:nvPr>
        </p:nvSpPr>
        <p:spPr>
          <a:xfrm>
            <a:off x="203200" y="10732"/>
            <a:ext cx="8432700" cy="1143000"/>
          </a:xfrm>
          <a:prstGeom prst="rect">
            <a:avLst/>
          </a:prstGeom>
          <a:noFill/>
          <a:ln>
            <a:noFill/>
          </a:ln>
        </p:spPr>
        <p:txBody>
          <a:bodyPr anchorCtr="0" anchor="ctr" bIns="45700" lIns="91425" spcFirstLastPara="1" rIns="91425" wrap="square" tIns="45700">
            <a:normAutofit/>
          </a:bodyPr>
          <a:lstStyle/>
          <a:p>
            <a:pPr indent="0" lvl="0" marL="0" marR="0" rtl="0" algn="l">
              <a:lnSpc>
                <a:spcPct val="100000"/>
              </a:lnSpc>
              <a:spcBef>
                <a:spcPts val="0"/>
              </a:spcBef>
              <a:spcAft>
                <a:spcPts val="0"/>
              </a:spcAft>
              <a:buClr>
                <a:schemeClr val="dk1"/>
              </a:buClr>
              <a:buSzPts val="3600"/>
              <a:buFont typeface="Arial"/>
              <a:buNone/>
            </a:pPr>
            <a:r>
              <a:rPr lang="en-US"/>
              <a:t>Simulated Circuit - MMC</a:t>
            </a:r>
            <a:endParaRPr/>
          </a:p>
        </p:txBody>
      </p:sp>
      <p:pic>
        <p:nvPicPr>
          <p:cNvPr id="276" name="Google Shape;276;g23c865fd21b_4_27"/>
          <p:cNvPicPr preferRelativeResize="0"/>
          <p:nvPr/>
        </p:nvPicPr>
        <p:blipFill>
          <a:blip r:embed="rId4">
            <a:alphaModFix/>
          </a:blip>
          <a:stretch>
            <a:fillRect/>
          </a:stretch>
        </p:blipFill>
        <p:spPr>
          <a:xfrm>
            <a:off x="3932512" y="1022500"/>
            <a:ext cx="8056726" cy="5548849"/>
          </a:xfrm>
          <a:prstGeom prst="rect">
            <a:avLst/>
          </a:prstGeom>
          <a:noFill/>
          <a:ln>
            <a:noFill/>
          </a:ln>
        </p:spPr>
      </p:pic>
      <p:sp>
        <p:nvSpPr>
          <p:cNvPr id="277" name="Google Shape;277;g23c865fd21b_4_27"/>
          <p:cNvSpPr txBox="1"/>
          <p:nvPr/>
        </p:nvSpPr>
        <p:spPr>
          <a:xfrm>
            <a:off x="306875" y="1747875"/>
            <a:ext cx="30000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400">
                <a:solidFill>
                  <a:schemeClr val="dk1"/>
                </a:solidFill>
              </a:rPr>
              <a:t>Wind turbine system and thyristor rectifier</a:t>
            </a:r>
            <a:endParaRPr sz="2400">
              <a:solidFill>
                <a:schemeClr val="dk1"/>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81" name="Shape 281"/>
        <p:cNvGrpSpPr/>
        <p:nvPr/>
      </p:nvGrpSpPr>
      <p:grpSpPr>
        <a:xfrm>
          <a:off x="0" y="0"/>
          <a:ext cx="0" cy="0"/>
          <a:chOff x="0" y="0"/>
          <a:chExt cx="0" cy="0"/>
        </a:xfrm>
      </p:grpSpPr>
      <p:pic>
        <p:nvPicPr>
          <p:cNvPr id="282" name="Google Shape;282;g23c865fd21b_4_34"/>
          <p:cNvPicPr preferRelativeResize="0"/>
          <p:nvPr/>
        </p:nvPicPr>
        <p:blipFill rotWithShape="1">
          <a:blip r:embed="rId3">
            <a:alphaModFix/>
          </a:blip>
          <a:srcRect b="0" l="0" r="0" t="0"/>
          <a:stretch/>
        </p:blipFill>
        <p:spPr>
          <a:xfrm>
            <a:off x="0" y="0"/>
            <a:ext cx="12191999" cy="6858000"/>
          </a:xfrm>
          <a:prstGeom prst="rect">
            <a:avLst/>
          </a:prstGeom>
          <a:noFill/>
          <a:ln>
            <a:noFill/>
          </a:ln>
        </p:spPr>
      </p:pic>
      <p:sp>
        <p:nvSpPr>
          <p:cNvPr id="283" name="Google Shape;283;g23c865fd21b_4_34"/>
          <p:cNvSpPr txBox="1"/>
          <p:nvPr>
            <p:ph idx="2" type="body"/>
          </p:nvPr>
        </p:nvSpPr>
        <p:spPr>
          <a:xfrm>
            <a:off x="203200" y="10732"/>
            <a:ext cx="8432700" cy="1143000"/>
          </a:xfrm>
          <a:prstGeom prst="rect">
            <a:avLst/>
          </a:prstGeom>
          <a:noFill/>
          <a:ln>
            <a:noFill/>
          </a:ln>
        </p:spPr>
        <p:txBody>
          <a:bodyPr anchorCtr="0" anchor="ctr" bIns="45700" lIns="91425" spcFirstLastPara="1" rIns="91425" wrap="square" tIns="45700">
            <a:normAutofit/>
          </a:bodyPr>
          <a:lstStyle/>
          <a:p>
            <a:pPr indent="0" lvl="0" marL="0" marR="0" rtl="0" algn="l">
              <a:lnSpc>
                <a:spcPct val="100000"/>
              </a:lnSpc>
              <a:spcBef>
                <a:spcPts val="0"/>
              </a:spcBef>
              <a:spcAft>
                <a:spcPts val="0"/>
              </a:spcAft>
              <a:buClr>
                <a:schemeClr val="dk1"/>
              </a:buClr>
              <a:buSzPts val="3600"/>
              <a:buFont typeface="Arial"/>
              <a:buNone/>
            </a:pPr>
            <a:r>
              <a:rPr lang="en-US"/>
              <a:t>Simulated Circuit - MMC</a:t>
            </a:r>
            <a:endParaRPr/>
          </a:p>
        </p:txBody>
      </p:sp>
      <p:pic>
        <p:nvPicPr>
          <p:cNvPr id="284" name="Google Shape;284;g23c865fd21b_4_34"/>
          <p:cNvPicPr preferRelativeResize="0"/>
          <p:nvPr/>
        </p:nvPicPr>
        <p:blipFill>
          <a:blip r:embed="rId4">
            <a:alphaModFix/>
          </a:blip>
          <a:stretch>
            <a:fillRect/>
          </a:stretch>
        </p:blipFill>
        <p:spPr>
          <a:xfrm>
            <a:off x="2598025" y="1407075"/>
            <a:ext cx="9077325" cy="4752975"/>
          </a:xfrm>
          <a:prstGeom prst="rect">
            <a:avLst/>
          </a:prstGeom>
          <a:noFill/>
          <a:ln>
            <a:noFill/>
          </a:ln>
        </p:spPr>
      </p:pic>
      <p:sp>
        <p:nvSpPr>
          <p:cNvPr id="285" name="Google Shape;285;g23c865fd21b_4_34"/>
          <p:cNvSpPr txBox="1"/>
          <p:nvPr/>
        </p:nvSpPr>
        <p:spPr>
          <a:xfrm>
            <a:off x="80025" y="2254875"/>
            <a:ext cx="30000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400">
                <a:solidFill>
                  <a:schemeClr val="dk1"/>
                </a:solidFill>
              </a:rPr>
              <a:t>Output Of </a:t>
            </a:r>
            <a:endParaRPr sz="2400">
              <a:solidFill>
                <a:schemeClr val="dk1"/>
              </a:solidFill>
            </a:endParaRPr>
          </a:p>
          <a:p>
            <a:pPr indent="0" lvl="0" marL="0" rtl="0" algn="l">
              <a:spcBef>
                <a:spcPts val="0"/>
              </a:spcBef>
              <a:spcAft>
                <a:spcPts val="0"/>
              </a:spcAft>
              <a:buNone/>
            </a:pPr>
            <a:r>
              <a:rPr lang="en-US" sz="2400">
                <a:solidFill>
                  <a:schemeClr val="dk1"/>
                </a:solidFill>
              </a:rPr>
              <a:t>Thyristor </a:t>
            </a:r>
            <a:endParaRPr sz="2400">
              <a:solidFill>
                <a:schemeClr val="dk1"/>
              </a:solidFill>
            </a:endParaRPr>
          </a:p>
          <a:p>
            <a:pPr indent="0" lvl="0" marL="0" rtl="0" algn="l">
              <a:spcBef>
                <a:spcPts val="0"/>
              </a:spcBef>
              <a:spcAft>
                <a:spcPts val="0"/>
              </a:spcAft>
              <a:buNone/>
            </a:pPr>
            <a:r>
              <a:rPr lang="en-US" sz="2400">
                <a:solidFill>
                  <a:schemeClr val="dk1"/>
                </a:solidFill>
              </a:rPr>
              <a:t>Rectifier</a:t>
            </a:r>
            <a:endParaRPr sz="2400">
              <a:solidFill>
                <a:schemeClr val="dk1"/>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89" name="Shape 289"/>
        <p:cNvGrpSpPr/>
        <p:nvPr/>
      </p:nvGrpSpPr>
      <p:grpSpPr>
        <a:xfrm>
          <a:off x="0" y="0"/>
          <a:ext cx="0" cy="0"/>
          <a:chOff x="0" y="0"/>
          <a:chExt cx="0" cy="0"/>
        </a:xfrm>
      </p:grpSpPr>
      <p:pic>
        <p:nvPicPr>
          <p:cNvPr id="290" name="Google Shape;290;g23c865fd21b_4_41"/>
          <p:cNvPicPr preferRelativeResize="0"/>
          <p:nvPr/>
        </p:nvPicPr>
        <p:blipFill rotWithShape="1">
          <a:blip r:embed="rId3">
            <a:alphaModFix/>
          </a:blip>
          <a:srcRect b="0" l="0" r="0" t="0"/>
          <a:stretch/>
        </p:blipFill>
        <p:spPr>
          <a:xfrm>
            <a:off x="0" y="0"/>
            <a:ext cx="12191999" cy="6858000"/>
          </a:xfrm>
          <a:prstGeom prst="rect">
            <a:avLst/>
          </a:prstGeom>
          <a:noFill/>
          <a:ln>
            <a:noFill/>
          </a:ln>
        </p:spPr>
      </p:pic>
      <p:sp>
        <p:nvSpPr>
          <p:cNvPr id="291" name="Google Shape;291;g23c865fd21b_4_41"/>
          <p:cNvSpPr txBox="1"/>
          <p:nvPr>
            <p:ph idx="2" type="body"/>
          </p:nvPr>
        </p:nvSpPr>
        <p:spPr>
          <a:xfrm>
            <a:off x="203200" y="10732"/>
            <a:ext cx="8432700" cy="1143000"/>
          </a:xfrm>
          <a:prstGeom prst="rect">
            <a:avLst/>
          </a:prstGeom>
          <a:noFill/>
          <a:ln>
            <a:noFill/>
          </a:ln>
        </p:spPr>
        <p:txBody>
          <a:bodyPr anchorCtr="0" anchor="ctr" bIns="45700" lIns="91425" spcFirstLastPara="1" rIns="91425" wrap="square" tIns="45700">
            <a:normAutofit/>
          </a:bodyPr>
          <a:lstStyle/>
          <a:p>
            <a:pPr indent="0" lvl="0" marL="0" marR="0" rtl="0" algn="l">
              <a:lnSpc>
                <a:spcPct val="100000"/>
              </a:lnSpc>
              <a:spcBef>
                <a:spcPts val="0"/>
              </a:spcBef>
              <a:spcAft>
                <a:spcPts val="0"/>
              </a:spcAft>
              <a:buClr>
                <a:schemeClr val="dk1"/>
              </a:buClr>
              <a:buSzPts val="3600"/>
              <a:buFont typeface="Arial"/>
              <a:buNone/>
            </a:pPr>
            <a:r>
              <a:rPr lang="en-US"/>
              <a:t>Simulated Circuit - MMC</a:t>
            </a:r>
            <a:endParaRPr/>
          </a:p>
        </p:txBody>
      </p:sp>
      <p:pic>
        <p:nvPicPr>
          <p:cNvPr id="292" name="Google Shape;292;g23c865fd21b_4_41"/>
          <p:cNvPicPr preferRelativeResize="0"/>
          <p:nvPr/>
        </p:nvPicPr>
        <p:blipFill>
          <a:blip r:embed="rId4">
            <a:alphaModFix/>
          </a:blip>
          <a:stretch>
            <a:fillRect/>
          </a:stretch>
        </p:blipFill>
        <p:spPr>
          <a:xfrm>
            <a:off x="2297575" y="1006950"/>
            <a:ext cx="9608651" cy="5643201"/>
          </a:xfrm>
          <a:prstGeom prst="rect">
            <a:avLst/>
          </a:prstGeom>
          <a:noFill/>
          <a:ln>
            <a:noFill/>
          </a:ln>
        </p:spPr>
      </p:pic>
      <p:sp>
        <p:nvSpPr>
          <p:cNvPr id="293" name="Google Shape;293;g23c865fd21b_4_41"/>
          <p:cNvSpPr txBox="1"/>
          <p:nvPr/>
        </p:nvSpPr>
        <p:spPr>
          <a:xfrm>
            <a:off x="133425" y="3202175"/>
            <a:ext cx="1964100" cy="1662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400">
                <a:solidFill>
                  <a:schemeClr val="dk1"/>
                </a:solidFill>
              </a:rPr>
              <a:t>3 Phase MMC and Thyristor Rectifier</a:t>
            </a:r>
            <a:endParaRPr sz="2400">
              <a:solidFill>
                <a:schemeClr val="dk1"/>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97" name="Shape 297"/>
        <p:cNvGrpSpPr/>
        <p:nvPr/>
      </p:nvGrpSpPr>
      <p:grpSpPr>
        <a:xfrm>
          <a:off x="0" y="0"/>
          <a:ext cx="0" cy="0"/>
          <a:chOff x="0" y="0"/>
          <a:chExt cx="0" cy="0"/>
        </a:xfrm>
      </p:grpSpPr>
      <p:pic>
        <p:nvPicPr>
          <p:cNvPr id="298" name="Google Shape;298;g23c865fd21b_5_25"/>
          <p:cNvPicPr preferRelativeResize="0"/>
          <p:nvPr/>
        </p:nvPicPr>
        <p:blipFill rotWithShape="1">
          <a:blip r:embed="rId3">
            <a:alphaModFix/>
          </a:blip>
          <a:srcRect b="0" l="0" r="0" t="0"/>
          <a:stretch/>
        </p:blipFill>
        <p:spPr>
          <a:xfrm>
            <a:off x="0" y="0"/>
            <a:ext cx="12191999" cy="6858000"/>
          </a:xfrm>
          <a:prstGeom prst="rect">
            <a:avLst/>
          </a:prstGeom>
          <a:noFill/>
          <a:ln>
            <a:noFill/>
          </a:ln>
        </p:spPr>
      </p:pic>
      <p:sp>
        <p:nvSpPr>
          <p:cNvPr id="299" name="Google Shape;299;g23c865fd21b_5_25"/>
          <p:cNvSpPr txBox="1"/>
          <p:nvPr>
            <p:ph idx="2" type="body"/>
          </p:nvPr>
        </p:nvSpPr>
        <p:spPr>
          <a:xfrm>
            <a:off x="203200" y="10732"/>
            <a:ext cx="8432700" cy="1143000"/>
          </a:xfrm>
          <a:prstGeom prst="rect">
            <a:avLst/>
          </a:prstGeom>
          <a:noFill/>
          <a:ln>
            <a:noFill/>
          </a:ln>
        </p:spPr>
        <p:txBody>
          <a:bodyPr anchorCtr="0" anchor="ctr" bIns="45700" lIns="91425" spcFirstLastPara="1" rIns="91425" wrap="square" tIns="45700">
            <a:normAutofit/>
          </a:bodyPr>
          <a:lstStyle/>
          <a:p>
            <a:pPr indent="0" lvl="0" marL="0" marR="0" rtl="0" algn="l">
              <a:lnSpc>
                <a:spcPct val="100000"/>
              </a:lnSpc>
              <a:spcBef>
                <a:spcPts val="0"/>
              </a:spcBef>
              <a:spcAft>
                <a:spcPts val="0"/>
              </a:spcAft>
              <a:buClr>
                <a:schemeClr val="dk1"/>
              </a:buClr>
              <a:buSzPts val="3600"/>
              <a:buFont typeface="Arial"/>
              <a:buNone/>
            </a:pPr>
            <a:r>
              <a:rPr lang="en-US"/>
              <a:t>Simulated Circuit - MMC</a:t>
            </a:r>
            <a:endParaRPr/>
          </a:p>
        </p:txBody>
      </p:sp>
      <p:pic>
        <p:nvPicPr>
          <p:cNvPr id="300" name="Google Shape;300;g23c865fd21b_5_25"/>
          <p:cNvPicPr preferRelativeResize="0"/>
          <p:nvPr/>
        </p:nvPicPr>
        <p:blipFill>
          <a:blip r:embed="rId4">
            <a:alphaModFix/>
          </a:blip>
          <a:stretch>
            <a:fillRect/>
          </a:stretch>
        </p:blipFill>
        <p:spPr>
          <a:xfrm>
            <a:off x="1657125" y="1045800"/>
            <a:ext cx="9420251" cy="5621749"/>
          </a:xfrm>
          <a:prstGeom prst="rect">
            <a:avLst/>
          </a:prstGeom>
          <a:noFill/>
          <a:ln>
            <a:noFill/>
          </a:ln>
        </p:spPr>
      </p:pic>
      <p:sp>
        <p:nvSpPr>
          <p:cNvPr id="301" name="Google Shape;301;g23c865fd21b_5_25"/>
          <p:cNvSpPr txBox="1"/>
          <p:nvPr/>
        </p:nvSpPr>
        <p:spPr>
          <a:xfrm>
            <a:off x="133425" y="1374275"/>
            <a:ext cx="30000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400">
                <a:solidFill>
                  <a:schemeClr val="dk1"/>
                </a:solidFill>
              </a:rPr>
              <a:t>3 Phase MMC</a:t>
            </a:r>
            <a:endParaRPr sz="2400">
              <a:solidFill>
                <a:schemeClr val="dk1"/>
              </a:solidFill>
            </a:endParaRPr>
          </a:p>
          <a:p>
            <a:pPr indent="0" lvl="0" marL="0" rtl="0" algn="l">
              <a:spcBef>
                <a:spcPts val="0"/>
              </a:spcBef>
              <a:spcAft>
                <a:spcPts val="0"/>
              </a:spcAft>
              <a:buNone/>
            </a:pPr>
            <a:r>
              <a:rPr lang="en-US" sz="2400">
                <a:solidFill>
                  <a:schemeClr val="dk1"/>
                </a:solidFill>
              </a:rPr>
              <a:t>Implementation</a:t>
            </a:r>
            <a:endParaRPr sz="2400">
              <a:solidFill>
                <a:schemeClr val="dk1"/>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05" name="Shape 305"/>
        <p:cNvGrpSpPr/>
        <p:nvPr/>
      </p:nvGrpSpPr>
      <p:grpSpPr>
        <a:xfrm>
          <a:off x="0" y="0"/>
          <a:ext cx="0" cy="0"/>
          <a:chOff x="0" y="0"/>
          <a:chExt cx="0" cy="0"/>
        </a:xfrm>
      </p:grpSpPr>
      <p:pic>
        <p:nvPicPr>
          <p:cNvPr id="306" name="Google Shape;306;g23c865fd21b_5_1"/>
          <p:cNvPicPr preferRelativeResize="0"/>
          <p:nvPr/>
        </p:nvPicPr>
        <p:blipFill rotWithShape="1">
          <a:blip r:embed="rId3">
            <a:alphaModFix/>
          </a:blip>
          <a:srcRect b="0" l="0" r="0" t="0"/>
          <a:stretch/>
        </p:blipFill>
        <p:spPr>
          <a:xfrm>
            <a:off x="0" y="0"/>
            <a:ext cx="12191999" cy="6858000"/>
          </a:xfrm>
          <a:prstGeom prst="rect">
            <a:avLst/>
          </a:prstGeom>
          <a:noFill/>
          <a:ln>
            <a:noFill/>
          </a:ln>
        </p:spPr>
      </p:pic>
      <p:sp>
        <p:nvSpPr>
          <p:cNvPr id="307" name="Google Shape;307;g23c865fd21b_5_1"/>
          <p:cNvSpPr txBox="1"/>
          <p:nvPr>
            <p:ph idx="2" type="body"/>
          </p:nvPr>
        </p:nvSpPr>
        <p:spPr>
          <a:xfrm>
            <a:off x="203200" y="10732"/>
            <a:ext cx="8432700" cy="1143000"/>
          </a:xfrm>
          <a:prstGeom prst="rect">
            <a:avLst/>
          </a:prstGeom>
          <a:noFill/>
          <a:ln>
            <a:noFill/>
          </a:ln>
        </p:spPr>
        <p:txBody>
          <a:bodyPr anchorCtr="0" anchor="ctr" bIns="45700" lIns="91425" spcFirstLastPara="1" rIns="91425" wrap="square" tIns="45700">
            <a:normAutofit/>
          </a:bodyPr>
          <a:lstStyle/>
          <a:p>
            <a:pPr indent="0" lvl="0" marL="0" marR="0" rtl="0" algn="l">
              <a:lnSpc>
                <a:spcPct val="100000"/>
              </a:lnSpc>
              <a:spcBef>
                <a:spcPts val="0"/>
              </a:spcBef>
              <a:spcAft>
                <a:spcPts val="0"/>
              </a:spcAft>
              <a:buClr>
                <a:schemeClr val="dk1"/>
              </a:buClr>
              <a:buSzPts val="3600"/>
              <a:buFont typeface="Arial"/>
              <a:buNone/>
            </a:pPr>
            <a:r>
              <a:rPr lang="en-US"/>
              <a:t>Simulated Circuit - MMC</a:t>
            </a:r>
            <a:endParaRPr/>
          </a:p>
        </p:txBody>
      </p:sp>
      <p:pic>
        <p:nvPicPr>
          <p:cNvPr id="308" name="Google Shape;308;g23c865fd21b_5_1"/>
          <p:cNvPicPr preferRelativeResize="0"/>
          <p:nvPr/>
        </p:nvPicPr>
        <p:blipFill>
          <a:blip r:embed="rId4">
            <a:alphaModFix/>
          </a:blip>
          <a:stretch>
            <a:fillRect/>
          </a:stretch>
        </p:blipFill>
        <p:spPr>
          <a:xfrm>
            <a:off x="2977925" y="1153725"/>
            <a:ext cx="8647850" cy="4999875"/>
          </a:xfrm>
          <a:prstGeom prst="rect">
            <a:avLst/>
          </a:prstGeom>
          <a:noFill/>
          <a:ln>
            <a:noFill/>
          </a:ln>
        </p:spPr>
      </p:pic>
      <p:sp>
        <p:nvSpPr>
          <p:cNvPr id="309" name="Google Shape;309;g23c865fd21b_5_1"/>
          <p:cNvSpPr txBox="1"/>
          <p:nvPr/>
        </p:nvSpPr>
        <p:spPr>
          <a:xfrm>
            <a:off x="229500" y="1513025"/>
            <a:ext cx="2441700" cy="76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900">
                <a:latin typeface="Calibri"/>
                <a:ea typeface="Calibri"/>
                <a:cs typeface="Calibri"/>
                <a:sym typeface="Calibri"/>
              </a:rPr>
              <a:t>Output of Thyristor Rectifier</a:t>
            </a:r>
            <a:endParaRPr sz="1900">
              <a:latin typeface="Calibri"/>
              <a:ea typeface="Calibri"/>
              <a:cs typeface="Calibri"/>
              <a:sym typeface="Calibri"/>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13" name="Shape 313"/>
        <p:cNvGrpSpPr/>
        <p:nvPr/>
      </p:nvGrpSpPr>
      <p:grpSpPr>
        <a:xfrm>
          <a:off x="0" y="0"/>
          <a:ext cx="0" cy="0"/>
          <a:chOff x="0" y="0"/>
          <a:chExt cx="0" cy="0"/>
        </a:xfrm>
      </p:grpSpPr>
      <p:pic>
        <p:nvPicPr>
          <p:cNvPr id="314" name="Google Shape;314;g23c865fd21b_5_7"/>
          <p:cNvPicPr preferRelativeResize="0"/>
          <p:nvPr/>
        </p:nvPicPr>
        <p:blipFill rotWithShape="1">
          <a:blip r:embed="rId3">
            <a:alphaModFix/>
          </a:blip>
          <a:srcRect b="0" l="0" r="0" t="0"/>
          <a:stretch/>
        </p:blipFill>
        <p:spPr>
          <a:xfrm>
            <a:off x="0" y="0"/>
            <a:ext cx="12191999" cy="6858000"/>
          </a:xfrm>
          <a:prstGeom prst="rect">
            <a:avLst/>
          </a:prstGeom>
          <a:noFill/>
          <a:ln>
            <a:noFill/>
          </a:ln>
        </p:spPr>
      </p:pic>
      <p:sp>
        <p:nvSpPr>
          <p:cNvPr id="315" name="Google Shape;315;g23c865fd21b_5_7"/>
          <p:cNvSpPr txBox="1"/>
          <p:nvPr>
            <p:ph idx="1" type="body"/>
          </p:nvPr>
        </p:nvSpPr>
        <p:spPr>
          <a:xfrm>
            <a:off x="406400" y="1493850"/>
            <a:ext cx="1971300" cy="452610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rgbClr val="101141"/>
              </a:buClr>
              <a:buSzPts val="2400"/>
              <a:buFont typeface="Arial"/>
              <a:buNone/>
            </a:pPr>
            <a:r>
              <a:rPr lang="en-US"/>
              <a:t>Boost</a:t>
            </a:r>
            <a:endParaRPr/>
          </a:p>
          <a:p>
            <a:pPr indent="0" lvl="0" marL="0" marR="0" rtl="0" algn="l">
              <a:lnSpc>
                <a:spcPct val="100000"/>
              </a:lnSpc>
              <a:spcBef>
                <a:spcPts val="0"/>
              </a:spcBef>
              <a:spcAft>
                <a:spcPts val="0"/>
              </a:spcAft>
              <a:buClr>
                <a:srgbClr val="101141"/>
              </a:buClr>
              <a:buSzPts val="2400"/>
              <a:buFont typeface="Arial"/>
              <a:buNone/>
            </a:pPr>
            <a:r>
              <a:rPr lang="en-US"/>
              <a:t>Converter</a:t>
            </a:r>
            <a:endParaRPr/>
          </a:p>
        </p:txBody>
      </p:sp>
      <p:sp>
        <p:nvSpPr>
          <p:cNvPr id="316" name="Google Shape;316;g23c865fd21b_5_7"/>
          <p:cNvSpPr txBox="1"/>
          <p:nvPr>
            <p:ph idx="2" type="body"/>
          </p:nvPr>
        </p:nvSpPr>
        <p:spPr>
          <a:xfrm>
            <a:off x="203200" y="10732"/>
            <a:ext cx="8432700" cy="1143000"/>
          </a:xfrm>
          <a:prstGeom prst="rect">
            <a:avLst/>
          </a:prstGeom>
          <a:noFill/>
          <a:ln>
            <a:noFill/>
          </a:ln>
        </p:spPr>
        <p:txBody>
          <a:bodyPr anchorCtr="0" anchor="ctr" bIns="45700" lIns="91425" spcFirstLastPara="1" rIns="91425" wrap="square" tIns="45700">
            <a:normAutofit/>
          </a:bodyPr>
          <a:lstStyle/>
          <a:p>
            <a:pPr indent="0" lvl="0" marL="0" marR="0" rtl="0" algn="l">
              <a:lnSpc>
                <a:spcPct val="100000"/>
              </a:lnSpc>
              <a:spcBef>
                <a:spcPts val="0"/>
              </a:spcBef>
              <a:spcAft>
                <a:spcPts val="0"/>
              </a:spcAft>
              <a:buClr>
                <a:schemeClr val="dk1"/>
              </a:buClr>
              <a:buSzPts val="3600"/>
              <a:buFont typeface="Arial"/>
              <a:buNone/>
            </a:pPr>
            <a:r>
              <a:rPr lang="en-US"/>
              <a:t>Simulated Circuit - MMC</a:t>
            </a:r>
            <a:endParaRPr/>
          </a:p>
        </p:txBody>
      </p:sp>
      <p:pic>
        <p:nvPicPr>
          <p:cNvPr id="317" name="Google Shape;317;g23c865fd21b_5_7"/>
          <p:cNvPicPr preferRelativeResize="0"/>
          <p:nvPr/>
        </p:nvPicPr>
        <p:blipFill>
          <a:blip r:embed="rId4">
            <a:alphaModFix/>
          </a:blip>
          <a:stretch>
            <a:fillRect/>
          </a:stretch>
        </p:blipFill>
        <p:spPr>
          <a:xfrm>
            <a:off x="2911050" y="1493850"/>
            <a:ext cx="9125201" cy="45261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21" name="Shape 321"/>
        <p:cNvGrpSpPr/>
        <p:nvPr/>
      </p:nvGrpSpPr>
      <p:grpSpPr>
        <a:xfrm>
          <a:off x="0" y="0"/>
          <a:ext cx="0" cy="0"/>
          <a:chOff x="0" y="0"/>
          <a:chExt cx="0" cy="0"/>
        </a:xfrm>
      </p:grpSpPr>
      <p:pic>
        <p:nvPicPr>
          <p:cNvPr id="322" name="Google Shape;322;g23c865fd21b_5_17"/>
          <p:cNvPicPr preferRelativeResize="0"/>
          <p:nvPr/>
        </p:nvPicPr>
        <p:blipFill rotWithShape="1">
          <a:blip r:embed="rId3">
            <a:alphaModFix/>
          </a:blip>
          <a:srcRect b="0" l="0" r="0" t="0"/>
          <a:stretch/>
        </p:blipFill>
        <p:spPr>
          <a:xfrm>
            <a:off x="0" y="0"/>
            <a:ext cx="12191999" cy="6858000"/>
          </a:xfrm>
          <a:prstGeom prst="rect">
            <a:avLst/>
          </a:prstGeom>
          <a:noFill/>
          <a:ln>
            <a:noFill/>
          </a:ln>
        </p:spPr>
      </p:pic>
      <p:sp>
        <p:nvSpPr>
          <p:cNvPr id="323" name="Google Shape;323;g23c865fd21b_5_17"/>
          <p:cNvSpPr txBox="1"/>
          <p:nvPr>
            <p:ph idx="2" type="body"/>
          </p:nvPr>
        </p:nvSpPr>
        <p:spPr>
          <a:xfrm>
            <a:off x="203200" y="10732"/>
            <a:ext cx="8432700" cy="1143000"/>
          </a:xfrm>
          <a:prstGeom prst="rect">
            <a:avLst/>
          </a:prstGeom>
          <a:noFill/>
          <a:ln>
            <a:noFill/>
          </a:ln>
        </p:spPr>
        <p:txBody>
          <a:bodyPr anchorCtr="0" anchor="ctr" bIns="45700" lIns="91425" spcFirstLastPara="1" rIns="91425" wrap="square" tIns="45700">
            <a:normAutofit/>
          </a:bodyPr>
          <a:lstStyle/>
          <a:p>
            <a:pPr indent="0" lvl="0" marL="0" marR="0" rtl="0" algn="l">
              <a:lnSpc>
                <a:spcPct val="100000"/>
              </a:lnSpc>
              <a:spcBef>
                <a:spcPts val="0"/>
              </a:spcBef>
              <a:spcAft>
                <a:spcPts val="0"/>
              </a:spcAft>
              <a:buClr>
                <a:schemeClr val="dk1"/>
              </a:buClr>
              <a:buSzPts val="3600"/>
              <a:buFont typeface="Arial"/>
              <a:buNone/>
            </a:pPr>
            <a:r>
              <a:rPr lang="en-US"/>
              <a:t>Simulated Circuit - MMC</a:t>
            </a:r>
            <a:endParaRPr/>
          </a:p>
        </p:txBody>
      </p:sp>
      <p:pic>
        <p:nvPicPr>
          <p:cNvPr id="324" name="Google Shape;324;g23c865fd21b_5_17"/>
          <p:cNvPicPr preferRelativeResize="0"/>
          <p:nvPr/>
        </p:nvPicPr>
        <p:blipFill rotWithShape="1">
          <a:blip r:embed="rId4">
            <a:alphaModFix/>
          </a:blip>
          <a:srcRect b="6454" l="0" r="3642" t="0"/>
          <a:stretch/>
        </p:blipFill>
        <p:spPr>
          <a:xfrm>
            <a:off x="6720400" y="1153725"/>
            <a:ext cx="4236400" cy="5214700"/>
          </a:xfrm>
          <a:prstGeom prst="rect">
            <a:avLst/>
          </a:prstGeom>
          <a:noFill/>
          <a:ln>
            <a:noFill/>
          </a:ln>
        </p:spPr>
      </p:pic>
      <p:sp>
        <p:nvSpPr>
          <p:cNvPr id="325" name="Google Shape;325;g23c865fd21b_5_17"/>
          <p:cNvSpPr txBox="1"/>
          <p:nvPr/>
        </p:nvSpPr>
        <p:spPr>
          <a:xfrm>
            <a:off x="976650" y="3228900"/>
            <a:ext cx="4483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Calibri"/>
                <a:ea typeface="Calibri"/>
                <a:cs typeface="Calibri"/>
                <a:sym typeface="Calibri"/>
              </a:rPr>
              <a:t>Measuring output of boost</a:t>
            </a:r>
            <a:endParaRPr>
              <a:latin typeface="Calibri"/>
              <a:ea typeface="Calibri"/>
              <a:cs typeface="Calibri"/>
              <a:sym typeface="Calibri"/>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29" name="Shape 329"/>
        <p:cNvGrpSpPr/>
        <p:nvPr/>
      </p:nvGrpSpPr>
      <p:grpSpPr>
        <a:xfrm>
          <a:off x="0" y="0"/>
          <a:ext cx="0" cy="0"/>
          <a:chOff x="0" y="0"/>
          <a:chExt cx="0" cy="0"/>
        </a:xfrm>
      </p:grpSpPr>
      <p:pic>
        <p:nvPicPr>
          <p:cNvPr id="330" name="Google Shape;330;g21efbae59a3_0_57"/>
          <p:cNvPicPr preferRelativeResize="0"/>
          <p:nvPr/>
        </p:nvPicPr>
        <p:blipFill rotWithShape="1">
          <a:blip r:embed="rId3">
            <a:alphaModFix/>
          </a:blip>
          <a:srcRect b="0" l="0" r="0" t="0"/>
          <a:stretch/>
        </p:blipFill>
        <p:spPr>
          <a:xfrm>
            <a:off x="0" y="0"/>
            <a:ext cx="12191999" cy="6858000"/>
          </a:xfrm>
          <a:prstGeom prst="rect">
            <a:avLst/>
          </a:prstGeom>
          <a:noFill/>
          <a:ln>
            <a:noFill/>
          </a:ln>
        </p:spPr>
      </p:pic>
      <p:sp>
        <p:nvSpPr>
          <p:cNvPr id="331" name="Google Shape;331;g21efbae59a3_0_57"/>
          <p:cNvSpPr txBox="1"/>
          <p:nvPr>
            <p:ph idx="1" type="body"/>
          </p:nvPr>
        </p:nvSpPr>
        <p:spPr>
          <a:xfrm>
            <a:off x="406400" y="1493850"/>
            <a:ext cx="3326100" cy="4526100"/>
          </a:xfrm>
          <a:prstGeom prst="rect">
            <a:avLst/>
          </a:prstGeom>
          <a:noFill/>
          <a:ln>
            <a:noFill/>
          </a:ln>
        </p:spPr>
        <p:txBody>
          <a:bodyPr anchorCtr="0" anchor="t" bIns="45700" lIns="91425" spcFirstLastPara="1" rIns="91425" wrap="square" tIns="45700">
            <a:normAutofit/>
          </a:bodyPr>
          <a:lstStyle/>
          <a:p>
            <a:pPr indent="0" lvl="0" marL="0" marR="0" rtl="0" algn="l">
              <a:lnSpc>
                <a:spcPct val="115000"/>
              </a:lnSpc>
              <a:spcBef>
                <a:spcPts val="0"/>
              </a:spcBef>
              <a:spcAft>
                <a:spcPts val="0"/>
              </a:spcAft>
              <a:buClr>
                <a:srgbClr val="101141"/>
              </a:buClr>
              <a:buSzPts val="2400"/>
              <a:buFont typeface="Arial"/>
              <a:buNone/>
            </a:pPr>
            <a:r>
              <a:rPr lang="en-US" sz="2000"/>
              <a:t>This figure shows the input voltage to the MMC in the circuit. It is the output obtained from the fully controlled rectifier circuit. </a:t>
            </a:r>
            <a:endParaRPr sz="2000"/>
          </a:p>
          <a:p>
            <a:pPr indent="0" lvl="0" marL="0" marR="0" rtl="0" algn="l">
              <a:lnSpc>
                <a:spcPct val="115000"/>
              </a:lnSpc>
              <a:spcBef>
                <a:spcPts val="0"/>
              </a:spcBef>
              <a:spcAft>
                <a:spcPts val="0"/>
              </a:spcAft>
              <a:buClr>
                <a:srgbClr val="101141"/>
              </a:buClr>
              <a:buSzPts val="2400"/>
              <a:buFont typeface="Arial"/>
              <a:buNone/>
            </a:pPr>
            <a:r>
              <a:rPr lang="en-US" sz="2000"/>
              <a:t>Thus, it is DC-natured with a mean value of 23.9 V</a:t>
            </a:r>
            <a:endParaRPr sz="2000"/>
          </a:p>
        </p:txBody>
      </p:sp>
      <p:sp>
        <p:nvSpPr>
          <p:cNvPr id="332" name="Google Shape;332;g21efbae59a3_0_57"/>
          <p:cNvSpPr txBox="1"/>
          <p:nvPr>
            <p:ph idx="2" type="body"/>
          </p:nvPr>
        </p:nvSpPr>
        <p:spPr>
          <a:xfrm>
            <a:off x="203200" y="10732"/>
            <a:ext cx="8432700" cy="1143000"/>
          </a:xfrm>
          <a:prstGeom prst="rect">
            <a:avLst/>
          </a:prstGeom>
          <a:noFill/>
          <a:ln>
            <a:noFill/>
          </a:ln>
        </p:spPr>
        <p:txBody>
          <a:bodyPr anchorCtr="0" anchor="ctr" bIns="45700" lIns="91425" spcFirstLastPara="1" rIns="91425" wrap="square" tIns="45700">
            <a:normAutofit/>
          </a:bodyPr>
          <a:lstStyle/>
          <a:p>
            <a:pPr indent="0" lvl="0" marL="0" marR="0" rtl="0" algn="l">
              <a:lnSpc>
                <a:spcPct val="100000"/>
              </a:lnSpc>
              <a:spcBef>
                <a:spcPts val="0"/>
              </a:spcBef>
              <a:spcAft>
                <a:spcPts val="0"/>
              </a:spcAft>
              <a:buClr>
                <a:schemeClr val="dk1"/>
              </a:buClr>
              <a:buSzPts val="3600"/>
              <a:buFont typeface="Arial"/>
              <a:buNone/>
            </a:pPr>
            <a:r>
              <a:rPr lang="en-US"/>
              <a:t>Results - MMC</a:t>
            </a:r>
            <a:endParaRPr/>
          </a:p>
        </p:txBody>
      </p:sp>
      <p:pic>
        <p:nvPicPr>
          <p:cNvPr id="333" name="Google Shape;333;g21efbae59a3_0_57"/>
          <p:cNvPicPr preferRelativeResize="0"/>
          <p:nvPr/>
        </p:nvPicPr>
        <p:blipFill>
          <a:blip r:embed="rId4">
            <a:alphaModFix/>
          </a:blip>
          <a:stretch>
            <a:fillRect/>
          </a:stretch>
        </p:blipFill>
        <p:spPr>
          <a:xfrm>
            <a:off x="3863664" y="1783477"/>
            <a:ext cx="8187387" cy="42838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29" name="Shape 129"/>
        <p:cNvGrpSpPr/>
        <p:nvPr/>
      </p:nvGrpSpPr>
      <p:grpSpPr>
        <a:xfrm>
          <a:off x="0" y="0"/>
          <a:ext cx="0" cy="0"/>
          <a:chOff x="0" y="0"/>
          <a:chExt cx="0" cy="0"/>
        </a:xfrm>
      </p:grpSpPr>
      <p:pic>
        <p:nvPicPr>
          <p:cNvPr id="130" name="Google Shape;130;p3"/>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131" name="Google Shape;131;p3"/>
          <p:cNvSpPr txBox="1"/>
          <p:nvPr>
            <p:ph idx="1" type="body"/>
          </p:nvPr>
        </p:nvSpPr>
        <p:spPr>
          <a:xfrm>
            <a:off x="406400" y="1493838"/>
            <a:ext cx="10972800" cy="4525963"/>
          </a:xfrm>
          <a:prstGeom prst="rect">
            <a:avLst/>
          </a:prstGeom>
          <a:noFill/>
          <a:ln>
            <a:noFill/>
          </a:ln>
        </p:spPr>
        <p:txBody>
          <a:bodyPr anchorCtr="0" anchor="t" bIns="45700" lIns="91425" spcFirstLastPara="1" rIns="91425" wrap="square" tIns="45700">
            <a:normAutofit lnSpcReduction="10000"/>
          </a:bodyPr>
          <a:lstStyle/>
          <a:p>
            <a:pPr indent="-146050" lvl="0" marL="0" rtl="0" algn="l">
              <a:lnSpc>
                <a:spcPct val="115000"/>
              </a:lnSpc>
              <a:spcBef>
                <a:spcPts val="0"/>
              </a:spcBef>
              <a:spcAft>
                <a:spcPts val="0"/>
              </a:spcAft>
              <a:buSzPts val="2300"/>
              <a:buChar char="•"/>
            </a:pPr>
            <a:r>
              <a:rPr lang="en-US" sz="2300"/>
              <a:t>Diversifying energy supply towards renewable sources like wind, hydropower, and solar energy is necessary to reduce dependence on fossil fuels.</a:t>
            </a:r>
            <a:endParaRPr sz="2300"/>
          </a:p>
          <a:p>
            <a:pPr indent="0" lvl="0" marL="0" rtl="0" algn="l">
              <a:lnSpc>
                <a:spcPct val="115000"/>
              </a:lnSpc>
              <a:spcBef>
                <a:spcPts val="0"/>
              </a:spcBef>
              <a:spcAft>
                <a:spcPts val="0"/>
              </a:spcAft>
              <a:buNone/>
            </a:pPr>
            <a:r>
              <a:t/>
            </a:r>
            <a:endParaRPr sz="2300"/>
          </a:p>
          <a:p>
            <a:pPr indent="-146050" lvl="0" marL="0" rtl="0" algn="l">
              <a:lnSpc>
                <a:spcPct val="115000"/>
              </a:lnSpc>
              <a:spcBef>
                <a:spcPts val="0"/>
              </a:spcBef>
              <a:spcAft>
                <a:spcPts val="0"/>
              </a:spcAft>
              <a:buSzPts val="2300"/>
              <a:buChar char="•"/>
            </a:pPr>
            <a:r>
              <a:rPr lang="en-US" sz="2300"/>
              <a:t>Wind farms are growing worldwide, and modern grid systems are making wind energy systems more impactful in the current energy market.</a:t>
            </a:r>
            <a:endParaRPr sz="2300"/>
          </a:p>
          <a:p>
            <a:pPr indent="0" lvl="0" marL="0" rtl="0" algn="l">
              <a:lnSpc>
                <a:spcPct val="115000"/>
              </a:lnSpc>
              <a:spcBef>
                <a:spcPts val="0"/>
              </a:spcBef>
              <a:spcAft>
                <a:spcPts val="0"/>
              </a:spcAft>
              <a:buNone/>
            </a:pPr>
            <a:r>
              <a:t/>
            </a:r>
            <a:endParaRPr sz="2300"/>
          </a:p>
          <a:p>
            <a:pPr indent="-146050" lvl="0" marL="0" rtl="0" algn="l">
              <a:lnSpc>
                <a:spcPct val="115000"/>
              </a:lnSpc>
              <a:spcBef>
                <a:spcPts val="0"/>
              </a:spcBef>
              <a:spcAft>
                <a:spcPts val="0"/>
              </a:spcAft>
              <a:buSzPts val="2300"/>
              <a:buChar char="•"/>
            </a:pPr>
            <a:r>
              <a:rPr lang="en-US" sz="2300"/>
              <a:t>Renewable energy capacity in India has doubled in the past eight years, with the fourth-largest installed wind power capacity globally at nearly 42 GW.</a:t>
            </a:r>
            <a:endParaRPr sz="2300"/>
          </a:p>
          <a:p>
            <a:pPr indent="0" lvl="0" marL="0" marR="0" rtl="0" algn="l">
              <a:lnSpc>
                <a:spcPct val="115000"/>
              </a:lnSpc>
              <a:spcBef>
                <a:spcPts val="480"/>
              </a:spcBef>
              <a:spcAft>
                <a:spcPts val="0"/>
              </a:spcAft>
              <a:buNone/>
            </a:pPr>
            <a:r>
              <a:t/>
            </a:r>
            <a:endParaRPr sz="2300"/>
          </a:p>
          <a:p>
            <a:pPr indent="0" lvl="0" marL="0" marR="0" rtl="0" algn="l">
              <a:lnSpc>
                <a:spcPct val="115000"/>
              </a:lnSpc>
              <a:spcBef>
                <a:spcPts val="480"/>
              </a:spcBef>
              <a:spcAft>
                <a:spcPts val="0"/>
              </a:spcAft>
              <a:buNone/>
            </a:pPr>
            <a:r>
              <a:t/>
            </a:r>
            <a:endParaRPr sz="2300"/>
          </a:p>
          <a:p>
            <a:pPr indent="0" lvl="0" marL="0" marR="0" rtl="0" algn="l">
              <a:lnSpc>
                <a:spcPct val="115000"/>
              </a:lnSpc>
              <a:spcBef>
                <a:spcPts val="480"/>
              </a:spcBef>
              <a:spcAft>
                <a:spcPts val="0"/>
              </a:spcAft>
              <a:buClr>
                <a:srgbClr val="101141"/>
              </a:buClr>
              <a:buSzPts val="2400"/>
              <a:buFont typeface="Arial"/>
              <a:buNone/>
            </a:pPr>
            <a:r>
              <a:t/>
            </a:r>
            <a:endParaRPr sz="2300"/>
          </a:p>
        </p:txBody>
      </p:sp>
      <p:sp>
        <p:nvSpPr>
          <p:cNvPr id="132" name="Google Shape;132;p3"/>
          <p:cNvSpPr txBox="1"/>
          <p:nvPr>
            <p:ph idx="2" type="body"/>
          </p:nvPr>
        </p:nvSpPr>
        <p:spPr>
          <a:xfrm>
            <a:off x="203200" y="10732"/>
            <a:ext cx="8432800" cy="1143000"/>
          </a:xfrm>
          <a:prstGeom prst="rect">
            <a:avLst/>
          </a:prstGeom>
          <a:noFill/>
          <a:ln>
            <a:noFill/>
          </a:ln>
        </p:spPr>
        <p:txBody>
          <a:bodyPr anchorCtr="0" anchor="ctr" bIns="45700" lIns="91425" spcFirstLastPara="1" rIns="91425" wrap="square" tIns="45700">
            <a:normAutofit/>
          </a:bodyPr>
          <a:lstStyle/>
          <a:p>
            <a:pPr indent="0" lvl="0" marL="0" marR="0" rtl="0" algn="l">
              <a:lnSpc>
                <a:spcPct val="100000"/>
              </a:lnSpc>
              <a:spcBef>
                <a:spcPts val="0"/>
              </a:spcBef>
              <a:spcAft>
                <a:spcPts val="0"/>
              </a:spcAft>
              <a:buClr>
                <a:schemeClr val="dk1"/>
              </a:buClr>
              <a:buSzPts val="3600"/>
              <a:buFont typeface="Arial"/>
              <a:buNone/>
            </a:pPr>
            <a:r>
              <a:rPr lang="en-US"/>
              <a:t>Abstract</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37" name="Shape 337"/>
        <p:cNvGrpSpPr/>
        <p:nvPr/>
      </p:nvGrpSpPr>
      <p:grpSpPr>
        <a:xfrm>
          <a:off x="0" y="0"/>
          <a:ext cx="0" cy="0"/>
          <a:chOff x="0" y="0"/>
          <a:chExt cx="0" cy="0"/>
        </a:xfrm>
      </p:grpSpPr>
      <p:pic>
        <p:nvPicPr>
          <p:cNvPr id="338" name="Google Shape;338;g21efbae59a3_0_66"/>
          <p:cNvPicPr preferRelativeResize="0"/>
          <p:nvPr/>
        </p:nvPicPr>
        <p:blipFill rotWithShape="1">
          <a:blip r:embed="rId3">
            <a:alphaModFix/>
          </a:blip>
          <a:srcRect b="0" l="0" r="0" t="0"/>
          <a:stretch/>
        </p:blipFill>
        <p:spPr>
          <a:xfrm>
            <a:off x="0" y="0"/>
            <a:ext cx="12191999" cy="6858000"/>
          </a:xfrm>
          <a:prstGeom prst="rect">
            <a:avLst/>
          </a:prstGeom>
          <a:noFill/>
          <a:ln>
            <a:noFill/>
          </a:ln>
        </p:spPr>
      </p:pic>
      <p:sp>
        <p:nvSpPr>
          <p:cNvPr id="339" name="Google Shape;339;g21efbae59a3_0_66"/>
          <p:cNvSpPr txBox="1"/>
          <p:nvPr>
            <p:ph idx="1" type="body"/>
          </p:nvPr>
        </p:nvSpPr>
        <p:spPr>
          <a:xfrm>
            <a:off x="406400" y="1493850"/>
            <a:ext cx="3693000" cy="4526100"/>
          </a:xfrm>
          <a:prstGeom prst="rect">
            <a:avLst/>
          </a:prstGeom>
          <a:noFill/>
          <a:ln>
            <a:noFill/>
          </a:ln>
        </p:spPr>
        <p:txBody>
          <a:bodyPr anchorCtr="0" anchor="t" bIns="45700" lIns="91425" spcFirstLastPara="1" rIns="91425" wrap="square" tIns="45700">
            <a:normAutofit/>
          </a:bodyPr>
          <a:lstStyle/>
          <a:p>
            <a:pPr indent="0" lvl="0" marL="0" marR="0" rtl="0" algn="l">
              <a:lnSpc>
                <a:spcPct val="115000"/>
              </a:lnSpc>
              <a:spcBef>
                <a:spcPts val="0"/>
              </a:spcBef>
              <a:spcAft>
                <a:spcPts val="0"/>
              </a:spcAft>
              <a:buClr>
                <a:schemeClr val="dk1"/>
              </a:buClr>
              <a:buSzPts val="1100"/>
              <a:buFont typeface="Arial"/>
              <a:buNone/>
            </a:pPr>
            <a:r>
              <a:rPr lang="en-US" sz="2000"/>
              <a:t>The MMC system converts the DC voltage from the rectifier to a three-phase AC voltage output which is shown in the figure. The phases differ by 120 degrees. (all three phases are seen in the figure - red, yellow and blue)</a:t>
            </a:r>
            <a:endParaRPr sz="2000"/>
          </a:p>
          <a:p>
            <a:pPr indent="0" lvl="0" marL="0" marR="0" rtl="0" algn="l">
              <a:lnSpc>
                <a:spcPct val="100000"/>
              </a:lnSpc>
              <a:spcBef>
                <a:spcPts val="0"/>
              </a:spcBef>
              <a:spcAft>
                <a:spcPts val="0"/>
              </a:spcAft>
              <a:buClr>
                <a:schemeClr val="dk1"/>
              </a:buClr>
              <a:buSzPts val="1100"/>
              <a:buFont typeface="Arial"/>
              <a:buNone/>
            </a:pPr>
            <a:r>
              <a:t/>
            </a:r>
            <a:endParaRPr/>
          </a:p>
          <a:p>
            <a:pPr indent="0" lvl="0" marL="0" marR="0" rtl="0" algn="l">
              <a:lnSpc>
                <a:spcPct val="100000"/>
              </a:lnSpc>
              <a:spcBef>
                <a:spcPts val="0"/>
              </a:spcBef>
              <a:spcAft>
                <a:spcPts val="0"/>
              </a:spcAft>
              <a:buClr>
                <a:srgbClr val="101141"/>
              </a:buClr>
              <a:buSzPts val="2400"/>
              <a:buFont typeface="Arial"/>
              <a:buNone/>
            </a:pPr>
            <a:r>
              <a:t/>
            </a:r>
            <a:endParaRPr/>
          </a:p>
        </p:txBody>
      </p:sp>
      <p:sp>
        <p:nvSpPr>
          <p:cNvPr id="340" name="Google Shape;340;g21efbae59a3_0_66"/>
          <p:cNvSpPr txBox="1"/>
          <p:nvPr>
            <p:ph idx="2" type="body"/>
          </p:nvPr>
        </p:nvSpPr>
        <p:spPr>
          <a:xfrm>
            <a:off x="203200" y="10732"/>
            <a:ext cx="8432700" cy="1143000"/>
          </a:xfrm>
          <a:prstGeom prst="rect">
            <a:avLst/>
          </a:prstGeom>
          <a:noFill/>
          <a:ln>
            <a:noFill/>
          </a:ln>
        </p:spPr>
        <p:txBody>
          <a:bodyPr anchorCtr="0" anchor="ctr" bIns="45700" lIns="91425" spcFirstLastPara="1" rIns="91425" wrap="square" tIns="45700">
            <a:normAutofit/>
          </a:bodyPr>
          <a:lstStyle/>
          <a:p>
            <a:pPr indent="0" lvl="0" marL="0" marR="0" rtl="0" algn="l">
              <a:lnSpc>
                <a:spcPct val="100000"/>
              </a:lnSpc>
              <a:spcBef>
                <a:spcPts val="0"/>
              </a:spcBef>
              <a:spcAft>
                <a:spcPts val="0"/>
              </a:spcAft>
              <a:buClr>
                <a:schemeClr val="dk1"/>
              </a:buClr>
              <a:buSzPts val="3600"/>
              <a:buFont typeface="Arial"/>
              <a:buNone/>
            </a:pPr>
            <a:r>
              <a:rPr lang="en-US"/>
              <a:t>Results - MMC</a:t>
            </a:r>
            <a:endParaRPr/>
          </a:p>
        </p:txBody>
      </p:sp>
      <p:pic>
        <p:nvPicPr>
          <p:cNvPr id="341" name="Google Shape;341;g21efbae59a3_0_66"/>
          <p:cNvPicPr preferRelativeResize="0"/>
          <p:nvPr/>
        </p:nvPicPr>
        <p:blipFill>
          <a:blip r:embed="rId4">
            <a:alphaModFix/>
          </a:blip>
          <a:stretch>
            <a:fillRect/>
          </a:stretch>
        </p:blipFill>
        <p:spPr>
          <a:xfrm>
            <a:off x="4016075" y="1066875"/>
            <a:ext cx="8015725" cy="4206925"/>
          </a:xfrm>
          <a:prstGeom prst="rect">
            <a:avLst/>
          </a:prstGeom>
          <a:noFill/>
          <a:ln>
            <a:noFill/>
          </a:ln>
        </p:spPr>
      </p:pic>
      <p:pic>
        <p:nvPicPr>
          <p:cNvPr id="342" name="Google Shape;342;g21efbae59a3_0_66"/>
          <p:cNvPicPr preferRelativeResize="0"/>
          <p:nvPr/>
        </p:nvPicPr>
        <p:blipFill>
          <a:blip r:embed="rId5">
            <a:alphaModFix/>
          </a:blip>
          <a:stretch>
            <a:fillRect/>
          </a:stretch>
        </p:blipFill>
        <p:spPr>
          <a:xfrm>
            <a:off x="406400" y="4895100"/>
            <a:ext cx="6749024" cy="167862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46" name="Shape 346"/>
        <p:cNvGrpSpPr/>
        <p:nvPr/>
      </p:nvGrpSpPr>
      <p:grpSpPr>
        <a:xfrm>
          <a:off x="0" y="0"/>
          <a:ext cx="0" cy="0"/>
          <a:chOff x="0" y="0"/>
          <a:chExt cx="0" cy="0"/>
        </a:xfrm>
      </p:grpSpPr>
      <p:pic>
        <p:nvPicPr>
          <p:cNvPr id="347" name="Google Shape;347;g21efbae59a3_0_76"/>
          <p:cNvPicPr preferRelativeResize="0"/>
          <p:nvPr/>
        </p:nvPicPr>
        <p:blipFill rotWithShape="1">
          <a:blip r:embed="rId3">
            <a:alphaModFix/>
          </a:blip>
          <a:srcRect b="0" l="0" r="0" t="0"/>
          <a:stretch/>
        </p:blipFill>
        <p:spPr>
          <a:xfrm>
            <a:off x="0" y="0"/>
            <a:ext cx="12191999" cy="6858000"/>
          </a:xfrm>
          <a:prstGeom prst="rect">
            <a:avLst/>
          </a:prstGeom>
          <a:noFill/>
          <a:ln>
            <a:noFill/>
          </a:ln>
        </p:spPr>
      </p:pic>
      <p:sp>
        <p:nvSpPr>
          <p:cNvPr id="348" name="Google Shape;348;g21efbae59a3_0_76"/>
          <p:cNvSpPr txBox="1"/>
          <p:nvPr>
            <p:ph idx="1" type="body"/>
          </p:nvPr>
        </p:nvSpPr>
        <p:spPr>
          <a:xfrm>
            <a:off x="406400" y="1493850"/>
            <a:ext cx="3728700" cy="5022600"/>
          </a:xfrm>
          <a:prstGeom prst="rect">
            <a:avLst/>
          </a:prstGeom>
          <a:noFill/>
          <a:ln>
            <a:noFill/>
          </a:ln>
        </p:spPr>
        <p:txBody>
          <a:bodyPr anchorCtr="0" anchor="t" bIns="45700" lIns="91425" spcFirstLastPara="1" rIns="91425" wrap="square" tIns="45700">
            <a:normAutofit fontScale="92500" lnSpcReduction="20000"/>
          </a:bodyPr>
          <a:lstStyle/>
          <a:p>
            <a:pPr indent="0" lvl="0" marL="0" rtl="0" algn="l">
              <a:spcBef>
                <a:spcPts val="0"/>
              </a:spcBef>
              <a:spcAft>
                <a:spcPts val="0"/>
              </a:spcAft>
              <a:buClr>
                <a:schemeClr val="dk1"/>
              </a:buClr>
              <a:buSzPct val="45833"/>
              <a:buFont typeface="Arial"/>
              <a:buNone/>
            </a:pPr>
            <a:r>
              <a:rPr lang="en-US"/>
              <a:t>The results can be observed in the figure. </a:t>
            </a:r>
            <a:endParaRPr/>
          </a:p>
          <a:p>
            <a:pPr indent="0" lvl="0" marL="0" rtl="0" algn="l">
              <a:spcBef>
                <a:spcPts val="0"/>
              </a:spcBef>
              <a:spcAft>
                <a:spcPts val="0"/>
              </a:spcAft>
              <a:buClr>
                <a:schemeClr val="dk1"/>
              </a:buClr>
              <a:buSzPct val="45833"/>
              <a:buFont typeface="Arial"/>
              <a:buNone/>
            </a:pPr>
            <a:r>
              <a:t/>
            </a:r>
            <a:endParaRPr/>
          </a:p>
          <a:p>
            <a:pPr indent="0" lvl="0" marL="0" rtl="0" algn="l">
              <a:spcBef>
                <a:spcPts val="0"/>
              </a:spcBef>
              <a:spcAft>
                <a:spcPts val="0"/>
              </a:spcAft>
              <a:buClr>
                <a:schemeClr val="dk1"/>
              </a:buClr>
              <a:buSzPct val="45833"/>
              <a:buFont typeface="Arial"/>
              <a:buNone/>
            </a:pPr>
            <a:r>
              <a:rPr lang="en-US"/>
              <a:t>The first two graphs (yellow and blue) show the source voltage and source current obtained from the boost converter </a:t>
            </a:r>
            <a:endParaRPr/>
          </a:p>
          <a:p>
            <a:pPr indent="0" lvl="0" marL="0" rtl="0" algn="l">
              <a:spcBef>
                <a:spcPts val="0"/>
              </a:spcBef>
              <a:spcAft>
                <a:spcPts val="0"/>
              </a:spcAft>
              <a:buClr>
                <a:schemeClr val="dk1"/>
              </a:buClr>
              <a:buSzPct val="45833"/>
              <a:buFont typeface="Arial"/>
              <a:buNone/>
            </a:pPr>
            <a:r>
              <a:t/>
            </a:r>
            <a:endParaRPr/>
          </a:p>
          <a:p>
            <a:pPr indent="0" lvl="0" marL="0" rtl="0" algn="l">
              <a:spcBef>
                <a:spcPts val="0"/>
              </a:spcBef>
              <a:spcAft>
                <a:spcPts val="0"/>
              </a:spcAft>
              <a:buClr>
                <a:schemeClr val="dk1"/>
              </a:buClr>
              <a:buSzPct val="45833"/>
              <a:buFont typeface="Arial"/>
              <a:buNone/>
            </a:pPr>
            <a:r>
              <a:rPr lang="en-US"/>
              <a:t>The pink and red graphs show the voltage and current waveforms after ripple cleaning.</a:t>
            </a:r>
            <a:endParaRPr/>
          </a:p>
          <a:p>
            <a:pPr indent="0" lvl="0" marL="0" rtl="0" algn="l">
              <a:spcBef>
                <a:spcPts val="0"/>
              </a:spcBef>
              <a:spcAft>
                <a:spcPts val="0"/>
              </a:spcAft>
              <a:buClr>
                <a:schemeClr val="dk1"/>
              </a:buClr>
              <a:buSzPct val="45833"/>
              <a:buFont typeface="Arial"/>
              <a:buNone/>
            </a:pPr>
            <a:r>
              <a:t/>
            </a:r>
            <a:endParaRPr/>
          </a:p>
          <a:p>
            <a:pPr indent="0" lvl="0" marL="0" rtl="0" algn="l">
              <a:spcBef>
                <a:spcPts val="0"/>
              </a:spcBef>
              <a:spcAft>
                <a:spcPts val="0"/>
              </a:spcAft>
              <a:buClr>
                <a:schemeClr val="dk1"/>
              </a:buClr>
              <a:buSzPct val="45833"/>
              <a:buFont typeface="Arial"/>
              <a:buNone/>
            </a:pPr>
            <a:r>
              <a:rPr lang="en-US"/>
              <a:t>The output DC voltage has a mean value of 71.96V</a:t>
            </a:r>
            <a:endParaRPr/>
          </a:p>
          <a:p>
            <a:pPr indent="0" lvl="0" marL="0" marR="0" rtl="0" algn="l">
              <a:lnSpc>
                <a:spcPct val="100000"/>
              </a:lnSpc>
              <a:spcBef>
                <a:spcPts val="0"/>
              </a:spcBef>
              <a:spcAft>
                <a:spcPts val="0"/>
              </a:spcAft>
              <a:buClr>
                <a:srgbClr val="101141"/>
              </a:buClr>
              <a:buSzPct val="100000"/>
              <a:buFont typeface="Arial"/>
              <a:buNone/>
            </a:pPr>
            <a:r>
              <a:t/>
            </a:r>
            <a:endParaRPr/>
          </a:p>
        </p:txBody>
      </p:sp>
      <p:sp>
        <p:nvSpPr>
          <p:cNvPr id="349" name="Google Shape;349;g21efbae59a3_0_76"/>
          <p:cNvSpPr txBox="1"/>
          <p:nvPr>
            <p:ph idx="2" type="body"/>
          </p:nvPr>
        </p:nvSpPr>
        <p:spPr>
          <a:xfrm>
            <a:off x="203200" y="10732"/>
            <a:ext cx="8432700" cy="1143000"/>
          </a:xfrm>
          <a:prstGeom prst="rect">
            <a:avLst/>
          </a:prstGeom>
          <a:noFill/>
          <a:ln>
            <a:noFill/>
          </a:ln>
        </p:spPr>
        <p:txBody>
          <a:bodyPr anchorCtr="0" anchor="ctr" bIns="45700" lIns="91425" spcFirstLastPara="1" rIns="91425" wrap="square" tIns="45700">
            <a:normAutofit/>
          </a:bodyPr>
          <a:lstStyle/>
          <a:p>
            <a:pPr indent="0" lvl="0" marL="0" marR="0" rtl="0" algn="l">
              <a:lnSpc>
                <a:spcPct val="100000"/>
              </a:lnSpc>
              <a:spcBef>
                <a:spcPts val="0"/>
              </a:spcBef>
              <a:spcAft>
                <a:spcPts val="0"/>
              </a:spcAft>
              <a:buClr>
                <a:schemeClr val="dk1"/>
              </a:buClr>
              <a:buSzPts val="3600"/>
              <a:buFont typeface="Arial"/>
              <a:buNone/>
            </a:pPr>
            <a:r>
              <a:rPr lang="en-US"/>
              <a:t>Results - MMC</a:t>
            </a:r>
            <a:endParaRPr/>
          </a:p>
        </p:txBody>
      </p:sp>
      <p:pic>
        <p:nvPicPr>
          <p:cNvPr id="350" name="Google Shape;350;g21efbae59a3_0_76"/>
          <p:cNvPicPr preferRelativeResize="0"/>
          <p:nvPr/>
        </p:nvPicPr>
        <p:blipFill>
          <a:blip r:embed="rId4">
            <a:alphaModFix/>
          </a:blip>
          <a:stretch>
            <a:fillRect/>
          </a:stretch>
        </p:blipFill>
        <p:spPr>
          <a:xfrm>
            <a:off x="4020125" y="1435825"/>
            <a:ext cx="8171874" cy="42954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54" name="Shape 354"/>
        <p:cNvGrpSpPr/>
        <p:nvPr/>
      </p:nvGrpSpPr>
      <p:grpSpPr>
        <a:xfrm>
          <a:off x="0" y="0"/>
          <a:ext cx="0" cy="0"/>
          <a:chOff x="0" y="0"/>
          <a:chExt cx="0" cy="0"/>
        </a:xfrm>
      </p:grpSpPr>
      <p:pic>
        <p:nvPicPr>
          <p:cNvPr id="355" name="Google Shape;355;p14"/>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356" name="Google Shape;356;p14"/>
          <p:cNvSpPr txBox="1"/>
          <p:nvPr>
            <p:ph idx="1" type="body"/>
          </p:nvPr>
        </p:nvSpPr>
        <p:spPr>
          <a:xfrm>
            <a:off x="438150" y="1462101"/>
            <a:ext cx="10972800" cy="5067000"/>
          </a:xfrm>
          <a:prstGeom prst="rect">
            <a:avLst/>
          </a:prstGeom>
          <a:noFill/>
          <a:ln>
            <a:noFill/>
          </a:ln>
        </p:spPr>
        <p:txBody>
          <a:bodyPr anchorCtr="0" anchor="t" bIns="45700" lIns="91425" spcFirstLastPara="1" rIns="91425" wrap="square" tIns="45700">
            <a:normAutofit/>
          </a:bodyPr>
          <a:lstStyle/>
          <a:p>
            <a:pPr indent="0" lvl="0" marL="0" marR="0" rtl="0" algn="l">
              <a:lnSpc>
                <a:spcPct val="115000"/>
              </a:lnSpc>
              <a:spcBef>
                <a:spcPts val="0"/>
              </a:spcBef>
              <a:spcAft>
                <a:spcPts val="0"/>
              </a:spcAft>
              <a:buClr>
                <a:srgbClr val="101141"/>
              </a:buClr>
              <a:buSzPts val="2400"/>
              <a:buFont typeface="Arial"/>
              <a:buNone/>
            </a:pPr>
            <a:r>
              <a:rPr lang="en-US" sz="2200"/>
              <a:t>This paper has presented the improvement of wind turbine system using NPC and MMC converters. From the results obtained in the results section, it can be concluded that the application of these advanced converters has demonstrated significant enhancements in the</a:t>
            </a:r>
            <a:r>
              <a:rPr lang="en-US" sz="2200"/>
              <a:t> </a:t>
            </a:r>
            <a:r>
              <a:rPr lang="en-US" sz="2200"/>
              <a:t>performance of wind turbines, including :</a:t>
            </a:r>
            <a:endParaRPr sz="2200"/>
          </a:p>
          <a:p>
            <a:pPr indent="-368300" lvl="0" marL="457200" marR="0" rtl="0" algn="l">
              <a:lnSpc>
                <a:spcPct val="115000"/>
              </a:lnSpc>
              <a:spcBef>
                <a:spcPts val="0"/>
              </a:spcBef>
              <a:spcAft>
                <a:spcPts val="0"/>
              </a:spcAft>
              <a:buSzPts val="2200"/>
              <a:buChar char="●"/>
            </a:pPr>
            <a:r>
              <a:rPr lang="en-US" sz="2200"/>
              <a:t>Higher magnitude of the output voltage for HVDC inputs </a:t>
            </a:r>
            <a:endParaRPr sz="2200"/>
          </a:p>
          <a:p>
            <a:pPr indent="-368300" lvl="0" marL="457200" marR="0" rtl="0" algn="l">
              <a:lnSpc>
                <a:spcPct val="115000"/>
              </a:lnSpc>
              <a:spcBef>
                <a:spcPts val="0"/>
              </a:spcBef>
              <a:spcAft>
                <a:spcPts val="0"/>
              </a:spcAft>
              <a:buSzPts val="2200"/>
              <a:buChar char="●"/>
            </a:pPr>
            <a:r>
              <a:rPr lang="en-US" sz="2200"/>
              <a:t>Overall higher efficiency</a:t>
            </a:r>
            <a:endParaRPr sz="2200"/>
          </a:p>
          <a:p>
            <a:pPr indent="0" lvl="0" marL="0" marR="0" rtl="0" algn="l">
              <a:lnSpc>
                <a:spcPct val="115000"/>
              </a:lnSpc>
              <a:spcBef>
                <a:spcPts val="0"/>
              </a:spcBef>
              <a:spcAft>
                <a:spcPts val="0"/>
              </a:spcAft>
              <a:buClr>
                <a:srgbClr val="101141"/>
              </a:buClr>
              <a:buSzPts val="2400"/>
              <a:buFont typeface="Arial"/>
              <a:buNone/>
            </a:pPr>
            <a:r>
              <a:rPr lang="en-US" sz="2200"/>
              <a:t>The use of NPC and MMC converters can effectively reduce the impact of variable wind conditions on power generation, and enable wind turbines to operate under a wider range of wind speeds. Overall, the results of this study suggest that the use of NPC and MMC converters holds great promise for improving the efficiency and reliability of wind turbines, and has the potential to contribute significantly to the global transition towards sustainable energy sources</a:t>
            </a:r>
            <a:endParaRPr sz="2200"/>
          </a:p>
        </p:txBody>
      </p:sp>
      <p:sp>
        <p:nvSpPr>
          <p:cNvPr id="357" name="Google Shape;357;p14"/>
          <p:cNvSpPr txBox="1"/>
          <p:nvPr>
            <p:ph idx="2" type="body"/>
          </p:nvPr>
        </p:nvSpPr>
        <p:spPr>
          <a:xfrm>
            <a:off x="203200" y="10732"/>
            <a:ext cx="8432800" cy="1143000"/>
          </a:xfrm>
          <a:prstGeom prst="rect">
            <a:avLst/>
          </a:prstGeom>
          <a:noFill/>
          <a:ln>
            <a:noFill/>
          </a:ln>
        </p:spPr>
        <p:txBody>
          <a:bodyPr anchorCtr="0" anchor="ctr" bIns="45700" lIns="91425" spcFirstLastPara="1" rIns="91425" wrap="square" tIns="45700">
            <a:normAutofit/>
          </a:bodyPr>
          <a:lstStyle/>
          <a:p>
            <a:pPr indent="0" lvl="0" marL="0" marR="0" rtl="0" algn="l">
              <a:lnSpc>
                <a:spcPct val="100000"/>
              </a:lnSpc>
              <a:spcBef>
                <a:spcPts val="0"/>
              </a:spcBef>
              <a:spcAft>
                <a:spcPts val="0"/>
              </a:spcAft>
              <a:buClr>
                <a:schemeClr val="dk1"/>
              </a:buClr>
              <a:buSzPts val="3600"/>
              <a:buFont typeface="Arial"/>
              <a:buNone/>
            </a:pPr>
            <a:r>
              <a:rPr lang="en-US"/>
              <a:t>Conclusion</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61" name="Shape 361"/>
        <p:cNvGrpSpPr/>
        <p:nvPr/>
      </p:nvGrpSpPr>
      <p:grpSpPr>
        <a:xfrm>
          <a:off x="0" y="0"/>
          <a:ext cx="0" cy="0"/>
          <a:chOff x="0" y="0"/>
          <a:chExt cx="0" cy="0"/>
        </a:xfrm>
      </p:grpSpPr>
      <p:pic>
        <p:nvPicPr>
          <p:cNvPr id="362" name="Google Shape;362;p15"/>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363" name="Google Shape;363;p15"/>
          <p:cNvSpPr txBox="1"/>
          <p:nvPr>
            <p:ph idx="1" type="body"/>
          </p:nvPr>
        </p:nvSpPr>
        <p:spPr>
          <a:xfrm>
            <a:off x="406400" y="1493838"/>
            <a:ext cx="10972800" cy="4525963"/>
          </a:xfrm>
          <a:prstGeom prst="rect">
            <a:avLst/>
          </a:prstGeom>
          <a:noFill/>
          <a:ln>
            <a:noFill/>
          </a:ln>
        </p:spPr>
        <p:txBody>
          <a:bodyPr anchorCtr="0" anchor="t" bIns="45700" lIns="91425" spcFirstLastPara="1" rIns="91425" wrap="square" tIns="45700">
            <a:normAutofit lnSpcReduction="20000"/>
          </a:bodyPr>
          <a:lstStyle/>
          <a:p>
            <a:pPr indent="0" lvl="0" marL="0" marR="0" rtl="0" algn="l">
              <a:lnSpc>
                <a:spcPct val="100000"/>
              </a:lnSpc>
              <a:spcBef>
                <a:spcPts val="0"/>
              </a:spcBef>
              <a:spcAft>
                <a:spcPts val="0"/>
              </a:spcAft>
              <a:buClr>
                <a:schemeClr val="dk1"/>
              </a:buClr>
              <a:buSzPts val="1100"/>
              <a:buFont typeface="Arial"/>
              <a:buNone/>
            </a:pPr>
            <a:r>
              <a:rPr lang="en-US"/>
              <a:t>F. Blaabjerg and K. Ma, "Wind Energy Systems," in Proceedings of the IEEE, vol. 105, no. 11, pp. 2116-2131, Nov. 2017, doi: 10.1109/JPROC.2017.2695485.</a:t>
            </a:r>
            <a:endParaRPr/>
          </a:p>
          <a:p>
            <a:pPr indent="0" lvl="0" marL="0" marR="0" rtl="0" algn="l">
              <a:lnSpc>
                <a:spcPct val="100000"/>
              </a:lnSpc>
              <a:spcBef>
                <a:spcPts val="0"/>
              </a:spcBef>
              <a:spcAft>
                <a:spcPts val="0"/>
              </a:spcAft>
              <a:buClr>
                <a:schemeClr val="dk1"/>
              </a:buClr>
              <a:buSzPts val="1100"/>
              <a:buFont typeface="Arial"/>
              <a:buNone/>
            </a:pPr>
            <a:r>
              <a:t/>
            </a:r>
            <a:endParaRPr/>
          </a:p>
          <a:p>
            <a:pPr indent="0" lvl="0" marL="0" marR="0" rtl="0" algn="l">
              <a:lnSpc>
                <a:spcPct val="100000"/>
              </a:lnSpc>
              <a:spcBef>
                <a:spcPts val="0"/>
              </a:spcBef>
              <a:spcAft>
                <a:spcPts val="0"/>
              </a:spcAft>
              <a:buClr>
                <a:schemeClr val="dk1"/>
              </a:buClr>
              <a:buSzPts val="1100"/>
              <a:buFont typeface="Arial"/>
              <a:buNone/>
            </a:pPr>
            <a:r>
              <a:rPr lang="en-US"/>
              <a:t>Multilevel Converter (Rodrı´guez et al. Multilevel Converters: An Enabling Technology for High-Power Applications 2016)</a:t>
            </a:r>
            <a:endParaRPr/>
          </a:p>
          <a:p>
            <a:pPr indent="0" lvl="0" marL="0" marR="0" rtl="0" algn="l">
              <a:lnSpc>
                <a:spcPct val="100000"/>
              </a:lnSpc>
              <a:spcBef>
                <a:spcPts val="0"/>
              </a:spcBef>
              <a:spcAft>
                <a:spcPts val="0"/>
              </a:spcAft>
              <a:buClr>
                <a:schemeClr val="dk1"/>
              </a:buClr>
              <a:buSzPts val="1100"/>
              <a:buFont typeface="Arial"/>
              <a:buNone/>
            </a:pPr>
            <a:r>
              <a:t/>
            </a:r>
            <a:endParaRPr/>
          </a:p>
          <a:p>
            <a:pPr indent="0" lvl="0" marL="0" marR="0" rtl="0" algn="l">
              <a:lnSpc>
                <a:spcPct val="100000"/>
              </a:lnSpc>
              <a:spcBef>
                <a:spcPts val="0"/>
              </a:spcBef>
              <a:spcAft>
                <a:spcPts val="0"/>
              </a:spcAft>
              <a:buClr>
                <a:schemeClr val="dk1"/>
              </a:buClr>
              <a:buSzPts val="1100"/>
              <a:buFont typeface="Arial"/>
              <a:buNone/>
            </a:pPr>
            <a:r>
              <a:rPr lang="en-US"/>
              <a:t>Three-phase MMC configuration (Wang, Y Modular Multilevel Converters. Encyclopedia. Available online: </a:t>
            </a:r>
            <a:r>
              <a:rPr lang="en-US" u="sng">
                <a:solidFill>
                  <a:schemeClr val="hlink"/>
                </a:solidFill>
                <a:hlinkClick r:id="rId4"/>
              </a:rPr>
              <a:t>https://encyclopedia.pub/entry/5863</a:t>
            </a:r>
            <a:r>
              <a:rPr lang="en-US"/>
              <a:t>)</a:t>
            </a:r>
            <a:endParaRPr/>
          </a:p>
          <a:p>
            <a:pPr indent="0" lvl="0" marL="0" marR="0" rtl="0" algn="l">
              <a:lnSpc>
                <a:spcPct val="100000"/>
              </a:lnSpc>
              <a:spcBef>
                <a:spcPts val="0"/>
              </a:spcBef>
              <a:spcAft>
                <a:spcPts val="0"/>
              </a:spcAft>
              <a:buClr>
                <a:schemeClr val="dk1"/>
              </a:buClr>
              <a:buSzPts val="1100"/>
              <a:buFont typeface="Arial"/>
              <a:buNone/>
            </a:pPr>
            <a:r>
              <a:t/>
            </a:r>
            <a:endParaRPr/>
          </a:p>
          <a:p>
            <a:pPr indent="0" lvl="0" marL="0" marR="0" rtl="0" algn="l">
              <a:lnSpc>
                <a:spcPct val="100000"/>
              </a:lnSpc>
              <a:spcBef>
                <a:spcPts val="0"/>
              </a:spcBef>
              <a:spcAft>
                <a:spcPts val="0"/>
              </a:spcAft>
              <a:buClr>
                <a:schemeClr val="dk1"/>
              </a:buClr>
              <a:buSzPts val="1100"/>
              <a:buFont typeface="Arial"/>
              <a:buNone/>
            </a:pPr>
            <a:r>
              <a:t/>
            </a:r>
            <a:endParaRPr/>
          </a:p>
          <a:p>
            <a:pPr indent="0" lvl="0" marL="0" marR="0" rtl="0" algn="l">
              <a:lnSpc>
                <a:spcPct val="100000"/>
              </a:lnSpc>
              <a:spcBef>
                <a:spcPts val="0"/>
              </a:spcBef>
              <a:spcAft>
                <a:spcPts val="0"/>
              </a:spcAft>
              <a:buClr>
                <a:schemeClr val="dk1"/>
              </a:buClr>
              <a:buSzPts val="1100"/>
              <a:buFont typeface="Arial"/>
              <a:buNone/>
            </a:pPr>
            <a:r>
              <a:t/>
            </a:r>
            <a:endParaRPr/>
          </a:p>
          <a:p>
            <a:pPr indent="0" lvl="0" marL="0" marR="0" rtl="0" algn="l">
              <a:lnSpc>
                <a:spcPct val="100000"/>
              </a:lnSpc>
              <a:spcBef>
                <a:spcPts val="0"/>
              </a:spcBef>
              <a:spcAft>
                <a:spcPts val="0"/>
              </a:spcAft>
              <a:buClr>
                <a:schemeClr val="dk1"/>
              </a:buClr>
              <a:buSzPts val="1100"/>
              <a:buFont typeface="Arial"/>
              <a:buNone/>
            </a:pPr>
            <a:r>
              <a:t/>
            </a:r>
            <a:endParaRPr/>
          </a:p>
          <a:p>
            <a:pPr indent="0" lvl="0" marL="0" marR="0" rtl="0" algn="l">
              <a:lnSpc>
                <a:spcPct val="100000"/>
              </a:lnSpc>
              <a:spcBef>
                <a:spcPts val="0"/>
              </a:spcBef>
              <a:spcAft>
                <a:spcPts val="0"/>
              </a:spcAft>
              <a:buClr>
                <a:schemeClr val="dk1"/>
              </a:buClr>
              <a:buSzPts val="1100"/>
              <a:buFont typeface="Arial"/>
              <a:buNone/>
            </a:pPr>
            <a:r>
              <a:t/>
            </a:r>
            <a:endParaRPr/>
          </a:p>
          <a:p>
            <a:pPr indent="0" lvl="0" marL="0" marR="0" rtl="0" algn="l">
              <a:lnSpc>
                <a:spcPct val="100000"/>
              </a:lnSpc>
              <a:spcBef>
                <a:spcPts val="0"/>
              </a:spcBef>
              <a:spcAft>
                <a:spcPts val="0"/>
              </a:spcAft>
              <a:buClr>
                <a:srgbClr val="101141"/>
              </a:buClr>
              <a:buSzPts val="2400"/>
              <a:buFont typeface="Arial"/>
              <a:buNone/>
            </a:pPr>
            <a:r>
              <a:t/>
            </a:r>
            <a:endParaRPr/>
          </a:p>
        </p:txBody>
      </p:sp>
      <p:sp>
        <p:nvSpPr>
          <p:cNvPr id="364" name="Google Shape;364;p15"/>
          <p:cNvSpPr txBox="1"/>
          <p:nvPr>
            <p:ph idx="2" type="body"/>
          </p:nvPr>
        </p:nvSpPr>
        <p:spPr>
          <a:xfrm>
            <a:off x="203200" y="10732"/>
            <a:ext cx="8432800" cy="1143000"/>
          </a:xfrm>
          <a:prstGeom prst="rect">
            <a:avLst/>
          </a:prstGeom>
          <a:noFill/>
          <a:ln>
            <a:noFill/>
          </a:ln>
        </p:spPr>
        <p:txBody>
          <a:bodyPr anchorCtr="0" anchor="ctr" bIns="45700" lIns="91425" spcFirstLastPara="1" rIns="91425" wrap="square" tIns="45700">
            <a:normAutofit/>
          </a:bodyPr>
          <a:lstStyle/>
          <a:p>
            <a:pPr indent="0" lvl="0" marL="0" marR="0" rtl="0" algn="l">
              <a:lnSpc>
                <a:spcPct val="100000"/>
              </a:lnSpc>
              <a:spcBef>
                <a:spcPts val="0"/>
              </a:spcBef>
              <a:spcAft>
                <a:spcPts val="0"/>
              </a:spcAft>
              <a:buClr>
                <a:schemeClr val="dk1"/>
              </a:buClr>
              <a:buSzPts val="3600"/>
              <a:buFont typeface="Arial"/>
              <a:buNone/>
            </a:pPr>
            <a:r>
              <a:rPr lang="en-US"/>
              <a:t>References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36" name="Shape 136"/>
        <p:cNvGrpSpPr/>
        <p:nvPr/>
      </p:nvGrpSpPr>
      <p:grpSpPr>
        <a:xfrm>
          <a:off x="0" y="0"/>
          <a:ext cx="0" cy="0"/>
          <a:chOff x="0" y="0"/>
          <a:chExt cx="0" cy="0"/>
        </a:xfrm>
      </p:grpSpPr>
      <p:sp>
        <p:nvSpPr>
          <p:cNvPr id="137" name="Google Shape;137;p4"/>
          <p:cNvSpPr txBox="1"/>
          <p:nvPr>
            <p:ph idx="1" type="body"/>
          </p:nvPr>
        </p:nvSpPr>
        <p:spPr>
          <a:xfrm>
            <a:off x="406400" y="1493838"/>
            <a:ext cx="10972800" cy="4525963"/>
          </a:xfrm>
          <a:prstGeom prst="rect">
            <a:avLst/>
          </a:prstGeom>
          <a:noFill/>
          <a:ln>
            <a:noFill/>
          </a:ln>
        </p:spPr>
        <p:txBody>
          <a:bodyPr anchorCtr="0" anchor="t" bIns="45700" lIns="91425" spcFirstLastPara="1" rIns="91425" wrap="square" tIns="45700">
            <a:normAutofit/>
          </a:bodyPr>
          <a:lstStyle/>
          <a:p>
            <a:pPr indent="-152400" lvl="0" marL="0" rtl="0" algn="l">
              <a:lnSpc>
                <a:spcPct val="100000"/>
              </a:lnSpc>
              <a:spcBef>
                <a:spcPts val="0"/>
              </a:spcBef>
              <a:spcAft>
                <a:spcPts val="0"/>
              </a:spcAft>
              <a:buSzPts val="2400"/>
              <a:buFont typeface="Arial"/>
              <a:buChar char="•"/>
            </a:pPr>
            <a:r>
              <a:rPr lang="en-US"/>
              <a:t> Main Content in bullets</a:t>
            </a:r>
            <a:endParaRPr/>
          </a:p>
          <a:p>
            <a:pPr indent="0" lvl="0" marL="0" marR="0" rtl="0" algn="l">
              <a:lnSpc>
                <a:spcPct val="100000"/>
              </a:lnSpc>
              <a:spcBef>
                <a:spcPts val="480"/>
              </a:spcBef>
              <a:spcAft>
                <a:spcPts val="0"/>
              </a:spcAft>
              <a:buClr>
                <a:srgbClr val="101141"/>
              </a:buClr>
              <a:buSzPts val="2400"/>
              <a:buFont typeface="Arial"/>
              <a:buNone/>
            </a:pPr>
            <a:r>
              <a:t/>
            </a:r>
            <a:endParaRPr/>
          </a:p>
        </p:txBody>
      </p:sp>
      <p:pic>
        <p:nvPicPr>
          <p:cNvPr id="138" name="Google Shape;138;p4"/>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139" name="Google Shape;139;p4"/>
          <p:cNvSpPr txBox="1"/>
          <p:nvPr/>
        </p:nvSpPr>
        <p:spPr>
          <a:xfrm>
            <a:off x="406400" y="1493838"/>
            <a:ext cx="10972800" cy="4525963"/>
          </a:xfrm>
          <a:prstGeom prst="rect">
            <a:avLst/>
          </a:prstGeom>
          <a:noFill/>
          <a:ln>
            <a:noFill/>
          </a:ln>
        </p:spPr>
        <p:txBody>
          <a:bodyPr anchorCtr="0" anchor="t" bIns="45700" lIns="91425" spcFirstLastPara="1" rIns="91425" wrap="square" tIns="45700">
            <a:normAutofit/>
          </a:bodyPr>
          <a:lstStyle/>
          <a:p>
            <a:pPr indent="-152400" lvl="0" marL="0" marR="0" rtl="0" algn="l">
              <a:lnSpc>
                <a:spcPct val="100000"/>
              </a:lnSpc>
              <a:spcBef>
                <a:spcPts val="0"/>
              </a:spcBef>
              <a:spcAft>
                <a:spcPts val="0"/>
              </a:spcAft>
              <a:buClr>
                <a:srgbClr val="101141"/>
              </a:buClr>
              <a:buSzPts val="2400"/>
              <a:buFont typeface="Arial"/>
              <a:buChar char="•"/>
            </a:pPr>
            <a:r>
              <a:rPr lang="en-US" sz="2400">
                <a:solidFill>
                  <a:schemeClr val="dk1"/>
                </a:solidFill>
                <a:latin typeface="Arial"/>
                <a:ea typeface="Arial"/>
                <a:cs typeface="Arial"/>
                <a:sym typeface="Arial"/>
              </a:rPr>
              <a:t> </a:t>
            </a:r>
            <a:r>
              <a:rPr lang="en-US" sz="2400">
                <a:solidFill>
                  <a:schemeClr val="dk1"/>
                </a:solidFill>
              </a:rPr>
              <a:t>Power electronic converters are used to synchronize wind turbines with the grid, converting variable frequency output to fixed frequency suitable for the grid</a:t>
            </a:r>
            <a:r>
              <a:rPr lang="en-US" sz="2400">
                <a:solidFill>
                  <a:schemeClr val="dk1"/>
                </a:solidFill>
              </a:rPr>
              <a:t>.</a:t>
            </a:r>
            <a:endParaRPr sz="2400">
              <a:solidFill>
                <a:schemeClr val="dk1"/>
              </a:solidFill>
            </a:endParaRPr>
          </a:p>
          <a:p>
            <a:pPr indent="0" lvl="0" marL="457200" marR="0" rtl="0" algn="l">
              <a:lnSpc>
                <a:spcPct val="100000"/>
              </a:lnSpc>
              <a:spcBef>
                <a:spcPts val="0"/>
              </a:spcBef>
              <a:spcAft>
                <a:spcPts val="0"/>
              </a:spcAft>
              <a:buNone/>
            </a:pPr>
            <a:r>
              <a:t/>
            </a:r>
            <a:endParaRPr sz="2400">
              <a:solidFill>
                <a:schemeClr val="dk1"/>
              </a:solidFill>
            </a:endParaRPr>
          </a:p>
          <a:p>
            <a:pPr indent="-152400" lvl="0" marL="0" marR="0" rtl="0" algn="l">
              <a:lnSpc>
                <a:spcPct val="100000"/>
              </a:lnSpc>
              <a:spcBef>
                <a:spcPts val="0"/>
              </a:spcBef>
              <a:spcAft>
                <a:spcPts val="0"/>
              </a:spcAft>
              <a:buClr>
                <a:schemeClr val="dk1"/>
              </a:buClr>
              <a:buSzPts val="2400"/>
              <a:buChar char="•"/>
            </a:pPr>
            <a:r>
              <a:rPr lang="en-US" sz="2400">
                <a:solidFill>
                  <a:schemeClr val="dk1"/>
                </a:solidFill>
              </a:rPr>
              <a:t>The research aims to simulate various power converter models, analyzing parameters like turbine frequency and output voltage to determine efficiency and economic sustainability.</a:t>
            </a:r>
            <a:endParaRPr sz="2400">
              <a:solidFill>
                <a:schemeClr val="dk1"/>
              </a:solidFill>
            </a:endParaRPr>
          </a:p>
          <a:p>
            <a:pPr indent="0" lvl="0" marL="0" marR="0" rtl="0" algn="l">
              <a:lnSpc>
                <a:spcPct val="100000"/>
              </a:lnSpc>
              <a:spcBef>
                <a:spcPts val="0"/>
              </a:spcBef>
              <a:spcAft>
                <a:spcPts val="0"/>
              </a:spcAft>
              <a:buNone/>
            </a:pPr>
            <a:r>
              <a:t/>
            </a:r>
            <a:endParaRPr sz="2400">
              <a:solidFill>
                <a:schemeClr val="dk1"/>
              </a:solidFill>
            </a:endParaRPr>
          </a:p>
          <a:p>
            <a:pPr indent="-152400" lvl="0" marL="0" marR="0" rtl="0" algn="l">
              <a:lnSpc>
                <a:spcPct val="100000"/>
              </a:lnSpc>
              <a:spcBef>
                <a:spcPts val="0"/>
              </a:spcBef>
              <a:spcAft>
                <a:spcPts val="0"/>
              </a:spcAft>
              <a:buClr>
                <a:schemeClr val="dk1"/>
              </a:buClr>
              <a:buSzPts val="2400"/>
              <a:buChar char="•"/>
            </a:pPr>
            <a:r>
              <a:rPr lang="en-US" sz="2400">
                <a:solidFill>
                  <a:schemeClr val="dk1"/>
                </a:solidFill>
              </a:rPr>
              <a:t>The power converter models being analyzed include three-level neutral point clamped and modular multilevel converters.</a:t>
            </a:r>
            <a:endParaRPr sz="2400">
              <a:solidFill>
                <a:schemeClr val="dk1"/>
              </a:solidFill>
            </a:endParaRPr>
          </a:p>
          <a:p>
            <a:pPr indent="0" lvl="0" marL="0" marR="0" rtl="0" algn="l">
              <a:lnSpc>
                <a:spcPct val="100000"/>
              </a:lnSpc>
              <a:spcBef>
                <a:spcPts val="480"/>
              </a:spcBef>
              <a:spcAft>
                <a:spcPts val="0"/>
              </a:spcAft>
              <a:buClr>
                <a:srgbClr val="101141"/>
              </a:buClr>
              <a:buSzPts val="2400"/>
              <a:buFont typeface="Arial"/>
              <a:buNone/>
            </a:pPr>
            <a:r>
              <a:t/>
            </a:r>
            <a:endParaRPr sz="2400">
              <a:solidFill>
                <a:schemeClr val="dk1"/>
              </a:solidFill>
              <a:latin typeface="Arial"/>
              <a:ea typeface="Arial"/>
              <a:cs typeface="Arial"/>
              <a:sym typeface="Arial"/>
            </a:endParaRPr>
          </a:p>
        </p:txBody>
      </p:sp>
      <p:sp>
        <p:nvSpPr>
          <p:cNvPr id="140" name="Google Shape;140;p4"/>
          <p:cNvSpPr txBox="1"/>
          <p:nvPr>
            <p:ph idx="2" type="body"/>
          </p:nvPr>
        </p:nvSpPr>
        <p:spPr>
          <a:xfrm>
            <a:off x="203200" y="10732"/>
            <a:ext cx="8432800" cy="1143000"/>
          </a:xfrm>
          <a:prstGeom prst="rect">
            <a:avLst/>
          </a:prstGeom>
          <a:noFill/>
          <a:ln>
            <a:noFill/>
          </a:ln>
        </p:spPr>
        <p:txBody>
          <a:bodyPr anchorCtr="0" anchor="ctr" bIns="45700" lIns="91425" spcFirstLastPara="1" rIns="91425" wrap="square" tIns="45700">
            <a:normAutofit/>
          </a:bodyPr>
          <a:lstStyle/>
          <a:p>
            <a:pPr indent="0" lvl="0" marL="0" marR="0" rtl="0" algn="l">
              <a:lnSpc>
                <a:spcPct val="100000"/>
              </a:lnSpc>
              <a:spcBef>
                <a:spcPts val="0"/>
              </a:spcBef>
              <a:spcAft>
                <a:spcPts val="0"/>
              </a:spcAft>
              <a:buClr>
                <a:schemeClr val="dk1"/>
              </a:buClr>
              <a:buSzPts val="3600"/>
              <a:buFont typeface="Arial"/>
              <a:buNone/>
            </a:pPr>
            <a:r>
              <a:rPr lang="en-US"/>
              <a:t>Abstract</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g23c865fd21b_4_53"/>
          <p:cNvSpPr txBox="1"/>
          <p:nvPr>
            <p:ph idx="1" type="body"/>
          </p:nvPr>
        </p:nvSpPr>
        <p:spPr>
          <a:xfrm>
            <a:off x="430921" y="1627040"/>
            <a:ext cx="10972800" cy="4690500"/>
          </a:xfrm>
          <a:prstGeom prst="rect">
            <a:avLst/>
          </a:prstGeom>
        </p:spPr>
        <p:txBody>
          <a:bodyPr anchorCtr="0" anchor="t" bIns="45700" lIns="91425" spcFirstLastPara="1" rIns="91425" wrap="square" tIns="45700">
            <a:normAutofit lnSpcReduction="10000"/>
          </a:bodyPr>
          <a:lstStyle/>
          <a:p>
            <a:pPr indent="-381000" lvl="0" marL="457200" rtl="0" algn="l">
              <a:spcBef>
                <a:spcPts val="480"/>
              </a:spcBef>
              <a:spcAft>
                <a:spcPts val="0"/>
              </a:spcAft>
              <a:buSzPts val="2400"/>
              <a:buChar char="●"/>
            </a:pPr>
            <a:r>
              <a:rPr lang="en-US"/>
              <a:t>Boos</a:t>
            </a:r>
            <a:r>
              <a:rPr lang="en-US"/>
              <a:t>t Converters has only one output voltage which might not be enough for high-power applications like in Wind Turbines.</a:t>
            </a:r>
            <a:endParaRPr/>
          </a:p>
          <a:p>
            <a:pPr indent="0" lvl="0" marL="457200" rtl="0" algn="l">
              <a:spcBef>
                <a:spcPts val="480"/>
              </a:spcBef>
              <a:spcAft>
                <a:spcPts val="0"/>
              </a:spcAft>
              <a:buNone/>
            </a:pPr>
            <a:r>
              <a:t/>
            </a:r>
            <a:endParaRPr/>
          </a:p>
          <a:p>
            <a:pPr indent="-381000" lvl="0" marL="457200" rtl="0" algn="l">
              <a:spcBef>
                <a:spcPts val="480"/>
              </a:spcBef>
              <a:spcAft>
                <a:spcPts val="0"/>
              </a:spcAft>
              <a:buSzPts val="2400"/>
              <a:buChar char="●"/>
            </a:pPr>
            <a:r>
              <a:rPr lang="en-US"/>
              <a:t>Boost Converters employs only a single switch which makes it less efficient than NPC.</a:t>
            </a:r>
            <a:endParaRPr/>
          </a:p>
          <a:p>
            <a:pPr indent="0" lvl="0" marL="0" rtl="0" algn="l">
              <a:spcBef>
                <a:spcPts val="480"/>
              </a:spcBef>
              <a:spcAft>
                <a:spcPts val="0"/>
              </a:spcAft>
              <a:buNone/>
            </a:pPr>
            <a:r>
              <a:t/>
            </a:r>
            <a:endParaRPr/>
          </a:p>
          <a:p>
            <a:pPr indent="-381000" lvl="0" marL="457200" rtl="0" algn="l">
              <a:spcBef>
                <a:spcPts val="480"/>
              </a:spcBef>
              <a:spcAft>
                <a:spcPts val="0"/>
              </a:spcAft>
              <a:buSzPts val="2400"/>
              <a:buChar char="●"/>
            </a:pPr>
            <a:r>
              <a:rPr lang="en-US"/>
              <a:t>Boost Converters can produce high EMI and noise due to fast switching which can be problematic if the converter is located near sensitive electronics.</a:t>
            </a:r>
            <a:endParaRPr/>
          </a:p>
          <a:p>
            <a:pPr indent="0" lvl="0" marL="457200" rtl="0" algn="l">
              <a:spcBef>
                <a:spcPts val="480"/>
              </a:spcBef>
              <a:spcAft>
                <a:spcPts val="0"/>
              </a:spcAft>
              <a:buNone/>
            </a:pPr>
            <a:r>
              <a:t/>
            </a:r>
            <a:endParaRPr/>
          </a:p>
          <a:p>
            <a:pPr indent="0" lvl="0" marL="0" rtl="0" algn="l">
              <a:spcBef>
                <a:spcPts val="480"/>
              </a:spcBef>
              <a:spcAft>
                <a:spcPts val="0"/>
              </a:spcAft>
              <a:buNone/>
            </a:pPr>
            <a:r>
              <a:rPr lang="en-US"/>
              <a:t>Because of the following reasons we looked into NPC and MMC Converters. </a:t>
            </a:r>
            <a:endParaRPr/>
          </a:p>
          <a:p>
            <a:pPr indent="0" lvl="0" marL="0" rtl="0" algn="l">
              <a:spcBef>
                <a:spcPts val="480"/>
              </a:spcBef>
              <a:spcAft>
                <a:spcPts val="0"/>
              </a:spcAft>
              <a:buNone/>
            </a:pPr>
            <a:r>
              <a:t/>
            </a:r>
            <a:endParaRPr/>
          </a:p>
        </p:txBody>
      </p:sp>
      <p:sp>
        <p:nvSpPr>
          <p:cNvPr id="147" name="Google Shape;147;g23c865fd21b_4_53"/>
          <p:cNvSpPr txBox="1"/>
          <p:nvPr>
            <p:ph idx="2" type="body"/>
          </p:nvPr>
        </p:nvSpPr>
        <p:spPr>
          <a:xfrm>
            <a:off x="203200" y="10732"/>
            <a:ext cx="8432700" cy="11430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Why Boost Converter isn't enough?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51" name="Shape 151"/>
        <p:cNvGrpSpPr/>
        <p:nvPr/>
      </p:nvGrpSpPr>
      <p:grpSpPr>
        <a:xfrm>
          <a:off x="0" y="0"/>
          <a:ext cx="0" cy="0"/>
          <a:chOff x="0" y="0"/>
          <a:chExt cx="0" cy="0"/>
        </a:xfrm>
      </p:grpSpPr>
      <p:pic>
        <p:nvPicPr>
          <p:cNvPr id="152" name="Google Shape;152;g21efbae59a3_0_18"/>
          <p:cNvPicPr preferRelativeResize="0"/>
          <p:nvPr/>
        </p:nvPicPr>
        <p:blipFill rotWithShape="1">
          <a:blip r:embed="rId3">
            <a:alphaModFix/>
          </a:blip>
          <a:srcRect b="0" l="0" r="0" t="0"/>
          <a:stretch/>
        </p:blipFill>
        <p:spPr>
          <a:xfrm>
            <a:off x="0" y="0"/>
            <a:ext cx="12191999" cy="6858000"/>
          </a:xfrm>
          <a:prstGeom prst="rect">
            <a:avLst/>
          </a:prstGeom>
          <a:noFill/>
          <a:ln>
            <a:noFill/>
          </a:ln>
        </p:spPr>
      </p:pic>
      <p:sp>
        <p:nvSpPr>
          <p:cNvPr id="153" name="Google Shape;153;g21efbae59a3_0_18"/>
          <p:cNvSpPr txBox="1"/>
          <p:nvPr>
            <p:ph idx="1" type="body"/>
          </p:nvPr>
        </p:nvSpPr>
        <p:spPr>
          <a:xfrm>
            <a:off x="406400" y="1493838"/>
            <a:ext cx="10972800" cy="4526100"/>
          </a:xfrm>
          <a:prstGeom prst="rect">
            <a:avLst/>
          </a:prstGeom>
          <a:noFill/>
          <a:ln>
            <a:noFill/>
          </a:ln>
        </p:spPr>
        <p:txBody>
          <a:bodyPr anchorCtr="0" anchor="t" bIns="45700" lIns="91425" spcFirstLastPara="1" rIns="91425" wrap="square" tIns="45700">
            <a:normAutofit fontScale="92500" lnSpcReduction="20000"/>
          </a:bodyPr>
          <a:lstStyle/>
          <a:p>
            <a:pPr indent="0" lvl="0" marL="0" marR="0" rtl="0" algn="l">
              <a:lnSpc>
                <a:spcPct val="115000"/>
              </a:lnSpc>
              <a:spcBef>
                <a:spcPts val="0"/>
              </a:spcBef>
              <a:spcAft>
                <a:spcPts val="0"/>
              </a:spcAft>
              <a:buNone/>
            </a:pPr>
            <a:r>
              <a:rPr b="1" lang="en-US"/>
              <a:t>Neutral Point Clamped</a:t>
            </a:r>
            <a:r>
              <a:rPr b="1" lang="en-US"/>
              <a:t>:</a:t>
            </a:r>
            <a:endParaRPr/>
          </a:p>
          <a:p>
            <a:pPr indent="0" lvl="0" marL="0" marR="0" rtl="0" algn="l">
              <a:lnSpc>
                <a:spcPct val="115000"/>
              </a:lnSpc>
              <a:spcBef>
                <a:spcPts val="0"/>
              </a:spcBef>
              <a:spcAft>
                <a:spcPts val="0"/>
              </a:spcAft>
              <a:buNone/>
            </a:pPr>
            <a:r>
              <a:t/>
            </a:r>
            <a:endParaRPr/>
          </a:p>
          <a:p>
            <a:pPr indent="-357822" lvl="0" marL="457200" rtl="0" algn="l">
              <a:lnSpc>
                <a:spcPct val="115000"/>
              </a:lnSpc>
              <a:spcBef>
                <a:spcPts val="0"/>
              </a:spcBef>
              <a:spcAft>
                <a:spcPts val="0"/>
              </a:spcAft>
              <a:buClr>
                <a:srgbClr val="000000"/>
              </a:buClr>
              <a:buSzPct val="100000"/>
              <a:buChar char="●"/>
            </a:pPr>
            <a:r>
              <a:rPr lang="en-US" sz="2200">
                <a:solidFill>
                  <a:srgbClr val="000000"/>
                </a:solidFill>
              </a:rPr>
              <a:t>NPC is a multilevel power electronics topology used to convert DC to AC or AC to AC.</a:t>
            </a:r>
            <a:endParaRPr sz="2200">
              <a:solidFill>
                <a:srgbClr val="000000"/>
              </a:solidFill>
            </a:endParaRPr>
          </a:p>
          <a:p>
            <a:pPr indent="0" lvl="0" marL="457200" rtl="0" algn="l">
              <a:lnSpc>
                <a:spcPct val="115000"/>
              </a:lnSpc>
              <a:spcBef>
                <a:spcPts val="0"/>
              </a:spcBef>
              <a:spcAft>
                <a:spcPts val="0"/>
              </a:spcAft>
              <a:buClr>
                <a:schemeClr val="dk1"/>
              </a:buClr>
              <a:buSzPct val="50000"/>
              <a:buFont typeface="Arial"/>
              <a:buNone/>
            </a:pPr>
            <a:r>
              <a:t/>
            </a:r>
            <a:endParaRPr sz="2200">
              <a:solidFill>
                <a:srgbClr val="000000"/>
              </a:solidFill>
            </a:endParaRPr>
          </a:p>
          <a:p>
            <a:pPr indent="-357822" lvl="0" marL="457200" rtl="0" algn="l">
              <a:lnSpc>
                <a:spcPct val="115000"/>
              </a:lnSpc>
              <a:spcBef>
                <a:spcPts val="0"/>
              </a:spcBef>
              <a:spcAft>
                <a:spcPts val="0"/>
              </a:spcAft>
              <a:buClr>
                <a:srgbClr val="000000"/>
              </a:buClr>
              <a:buSzPct val="100000"/>
              <a:buChar char="●"/>
            </a:pPr>
            <a:r>
              <a:rPr lang="en-US" sz="2200">
                <a:solidFill>
                  <a:srgbClr val="000000"/>
                </a:solidFill>
              </a:rPr>
              <a:t>It is named for the clamping of the neutral point of the three-phase AC output to the DC input voltage.</a:t>
            </a:r>
            <a:endParaRPr sz="2200">
              <a:solidFill>
                <a:srgbClr val="000000"/>
              </a:solidFill>
            </a:endParaRPr>
          </a:p>
          <a:p>
            <a:pPr indent="0" lvl="0" marL="0" rtl="0" algn="l">
              <a:lnSpc>
                <a:spcPct val="115000"/>
              </a:lnSpc>
              <a:spcBef>
                <a:spcPts val="0"/>
              </a:spcBef>
              <a:spcAft>
                <a:spcPts val="0"/>
              </a:spcAft>
              <a:buClr>
                <a:schemeClr val="dk1"/>
              </a:buClr>
              <a:buSzPct val="50000"/>
              <a:buFont typeface="Arial"/>
              <a:buNone/>
            </a:pPr>
            <a:r>
              <a:t/>
            </a:r>
            <a:endParaRPr sz="2200">
              <a:solidFill>
                <a:srgbClr val="000000"/>
              </a:solidFill>
            </a:endParaRPr>
          </a:p>
          <a:p>
            <a:pPr indent="-357822" lvl="0" marL="457200" rtl="0" algn="l">
              <a:lnSpc>
                <a:spcPct val="115000"/>
              </a:lnSpc>
              <a:spcBef>
                <a:spcPts val="0"/>
              </a:spcBef>
              <a:spcAft>
                <a:spcPts val="0"/>
              </a:spcAft>
              <a:buClr>
                <a:srgbClr val="000000"/>
              </a:buClr>
              <a:buSzPct val="100000"/>
              <a:buChar char="●"/>
            </a:pPr>
            <a:r>
              <a:rPr lang="en-US" sz="2200">
                <a:solidFill>
                  <a:srgbClr val="000000"/>
                </a:solidFill>
              </a:rPr>
              <a:t>The NPC topology uses capacitors and switches to create multiple voltage levels.</a:t>
            </a:r>
            <a:endParaRPr sz="2200">
              <a:solidFill>
                <a:srgbClr val="000000"/>
              </a:solidFill>
            </a:endParaRPr>
          </a:p>
          <a:p>
            <a:pPr indent="0" lvl="0" marL="0" rtl="0" algn="l">
              <a:lnSpc>
                <a:spcPct val="115000"/>
              </a:lnSpc>
              <a:spcBef>
                <a:spcPts val="0"/>
              </a:spcBef>
              <a:spcAft>
                <a:spcPts val="0"/>
              </a:spcAft>
              <a:buClr>
                <a:schemeClr val="dk1"/>
              </a:buClr>
              <a:buSzPct val="50000"/>
              <a:buFont typeface="Arial"/>
              <a:buNone/>
            </a:pPr>
            <a:r>
              <a:t/>
            </a:r>
            <a:endParaRPr sz="2200">
              <a:solidFill>
                <a:srgbClr val="000000"/>
              </a:solidFill>
            </a:endParaRPr>
          </a:p>
          <a:p>
            <a:pPr indent="-357822" lvl="0" marL="457200" rtl="0" algn="l">
              <a:lnSpc>
                <a:spcPct val="115000"/>
              </a:lnSpc>
              <a:spcBef>
                <a:spcPts val="0"/>
              </a:spcBef>
              <a:spcAft>
                <a:spcPts val="0"/>
              </a:spcAft>
              <a:buClr>
                <a:srgbClr val="000000"/>
              </a:buClr>
              <a:buSzPct val="100000"/>
              <a:buChar char="●"/>
            </a:pPr>
            <a:r>
              <a:rPr lang="en-US" sz="2200">
                <a:solidFill>
                  <a:srgbClr val="000000"/>
                </a:solidFill>
              </a:rPr>
              <a:t>The NPC converter has lower switching losses and higher efficiency than traditional two-level converters.</a:t>
            </a:r>
            <a:endParaRPr sz="2200">
              <a:solidFill>
                <a:srgbClr val="000000"/>
              </a:solidFill>
            </a:endParaRPr>
          </a:p>
          <a:p>
            <a:pPr indent="0" lvl="0" marL="0" rtl="0" algn="l">
              <a:lnSpc>
                <a:spcPct val="115000"/>
              </a:lnSpc>
              <a:spcBef>
                <a:spcPts val="0"/>
              </a:spcBef>
              <a:spcAft>
                <a:spcPts val="0"/>
              </a:spcAft>
              <a:buClr>
                <a:schemeClr val="dk1"/>
              </a:buClr>
              <a:buSzPct val="50000"/>
              <a:buFont typeface="Arial"/>
              <a:buNone/>
            </a:pPr>
            <a:r>
              <a:t/>
            </a:r>
            <a:endParaRPr sz="2200">
              <a:solidFill>
                <a:srgbClr val="000000"/>
              </a:solidFill>
            </a:endParaRPr>
          </a:p>
          <a:p>
            <a:pPr indent="-357822" lvl="0" marL="457200" rtl="0" algn="l">
              <a:lnSpc>
                <a:spcPct val="115000"/>
              </a:lnSpc>
              <a:spcBef>
                <a:spcPts val="0"/>
              </a:spcBef>
              <a:spcAft>
                <a:spcPts val="0"/>
              </a:spcAft>
              <a:buClr>
                <a:srgbClr val="000000"/>
              </a:buClr>
              <a:buSzPct val="100000"/>
              <a:buChar char="●"/>
            </a:pPr>
            <a:r>
              <a:rPr lang="en-US" sz="2200">
                <a:solidFill>
                  <a:srgbClr val="000000"/>
                </a:solidFill>
              </a:rPr>
              <a:t>The NPC topology is widely used in high-power applications like wind turbines, solar inverters, and electric vehicles.</a:t>
            </a:r>
            <a:endParaRPr sz="3500">
              <a:solidFill>
                <a:srgbClr val="000000"/>
              </a:solidFill>
            </a:endParaRPr>
          </a:p>
        </p:txBody>
      </p:sp>
      <p:sp>
        <p:nvSpPr>
          <p:cNvPr id="154" name="Google Shape;154;g21efbae59a3_0_18"/>
          <p:cNvSpPr txBox="1"/>
          <p:nvPr>
            <p:ph idx="2" type="body"/>
          </p:nvPr>
        </p:nvSpPr>
        <p:spPr>
          <a:xfrm>
            <a:off x="203200" y="10732"/>
            <a:ext cx="8432700" cy="1143000"/>
          </a:xfrm>
          <a:prstGeom prst="rect">
            <a:avLst/>
          </a:prstGeom>
          <a:noFill/>
          <a:ln>
            <a:noFill/>
          </a:ln>
        </p:spPr>
        <p:txBody>
          <a:bodyPr anchorCtr="0" anchor="ctr" bIns="45700" lIns="91425" spcFirstLastPara="1" rIns="91425" wrap="square" tIns="45700">
            <a:normAutofit/>
          </a:bodyPr>
          <a:lstStyle/>
          <a:p>
            <a:pPr indent="0" lvl="0" marL="0" marR="0" rtl="0" algn="l">
              <a:lnSpc>
                <a:spcPct val="100000"/>
              </a:lnSpc>
              <a:spcBef>
                <a:spcPts val="0"/>
              </a:spcBef>
              <a:spcAft>
                <a:spcPts val="0"/>
              </a:spcAft>
              <a:buClr>
                <a:schemeClr val="dk1"/>
              </a:buClr>
              <a:buSzPts val="3600"/>
              <a:buFont typeface="Arial"/>
              <a:buNone/>
            </a:pPr>
            <a:r>
              <a:rPr lang="en-US"/>
              <a:t>Introduction</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58" name="Shape 158"/>
        <p:cNvGrpSpPr/>
        <p:nvPr/>
      </p:nvGrpSpPr>
      <p:grpSpPr>
        <a:xfrm>
          <a:off x="0" y="0"/>
          <a:ext cx="0" cy="0"/>
          <a:chOff x="0" y="0"/>
          <a:chExt cx="0" cy="0"/>
        </a:xfrm>
      </p:grpSpPr>
      <p:pic>
        <p:nvPicPr>
          <p:cNvPr id="159" name="Google Shape;159;p5"/>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160" name="Google Shape;160;p5"/>
          <p:cNvSpPr txBox="1"/>
          <p:nvPr>
            <p:ph idx="1" type="body"/>
          </p:nvPr>
        </p:nvSpPr>
        <p:spPr>
          <a:xfrm>
            <a:off x="406400" y="1153725"/>
            <a:ext cx="10972800" cy="5189400"/>
          </a:xfrm>
          <a:prstGeom prst="rect">
            <a:avLst/>
          </a:prstGeom>
          <a:noFill/>
          <a:ln>
            <a:noFill/>
          </a:ln>
        </p:spPr>
        <p:txBody>
          <a:bodyPr anchorCtr="0" anchor="t" bIns="45700" lIns="91425" spcFirstLastPara="1" rIns="91425" wrap="square" tIns="45700">
            <a:normAutofit lnSpcReduction="10000"/>
          </a:bodyPr>
          <a:lstStyle/>
          <a:p>
            <a:pPr indent="0" lvl="0" marL="0" marR="0" rtl="0" algn="l">
              <a:lnSpc>
                <a:spcPct val="115000"/>
              </a:lnSpc>
              <a:spcBef>
                <a:spcPts val="0"/>
              </a:spcBef>
              <a:spcAft>
                <a:spcPts val="0"/>
              </a:spcAft>
              <a:buNone/>
            </a:pPr>
            <a:r>
              <a:rPr b="1" lang="en-US"/>
              <a:t>Modular Multilevel Controllers:</a:t>
            </a:r>
            <a:endParaRPr/>
          </a:p>
          <a:p>
            <a:pPr indent="0" lvl="0" marL="0" marR="0" rtl="0" algn="l">
              <a:lnSpc>
                <a:spcPct val="115000"/>
              </a:lnSpc>
              <a:spcBef>
                <a:spcPts val="0"/>
              </a:spcBef>
              <a:spcAft>
                <a:spcPts val="0"/>
              </a:spcAft>
              <a:buNone/>
            </a:pPr>
            <a:r>
              <a:t/>
            </a:r>
            <a:endParaRPr/>
          </a:p>
          <a:p>
            <a:pPr indent="-381000" lvl="0" marL="457200" marR="0" rtl="0" algn="l">
              <a:lnSpc>
                <a:spcPct val="115000"/>
              </a:lnSpc>
              <a:spcBef>
                <a:spcPts val="0"/>
              </a:spcBef>
              <a:spcAft>
                <a:spcPts val="0"/>
              </a:spcAft>
              <a:buSzPts val="2400"/>
              <a:buChar char="●"/>
            </a:pPr>
            <a:r>
              <a:rPr lang="en-US"/>
              <a:t>The Modular Multilevel Converter (MMC) is a type of voltage converter used in power supply networks to generate a multistep voltage waveform.</a:t>
            </a:r>
            <a:endParaRPr/>
          </a:p>
          <a:p>
            <a:pPr indent="0" lvl="0" marL="457200" marR="0" rtl="0" algn="l">
              <a:lnSpc>
                <a:spcPct val="115000"/>
              </a:lnSpc>
              <a:spcBef>
                <a:spcPts val="0"/>
              </a:spcBef>
              <a:spcAft>
                <a:spcPts val="0"/>
              </a:spcAft>
              <a:buNone/>
            </a:pPr>
            <a:r>
              <a:t/>
            </a:r>
            <a:endParaRPr/>
          </a:p>
          <a:p>
            <a:pPr indent="-381000" lvl="0" marL="457200" marR="0" rtl="0" algn="l">
              <a:lnSpc>
                <a:spcPct val="115000"/>
              </a:lnSpc>
              <a:spcBef>
                <a:spcPts val="0"/>
              </a:spcBef>
              <a:spcAft>
                <a:spcPts val="0"/>
              </a:spcAft>
              <a:buSzPts val="2400"/>
              <a:buChar char="●"/>
            </a:pPr>
            <a:r>
              <a:rPr lang="en-US"/>
              <a:t>MMCs are state-of-the-art and industry relevant due to their ability of bidirectional power conversion.</a:t>
            </a:r>
            <a:endParaRPr/>
          </a:p>
          <a:p>
            <a:pPr indent="0" lvl="0" marL="457200" marR="0" rtl="0" algn="l">
              <a:lnSpc>
                <a:spcPct val="115000"/>
              </a:lnSpc>
              <a:spcBef>
                <a:spcPts val="0"/>
              </a:spcBef>
              <a:spcAft>
                <a:spcPts val="0"/>
              </a:spcAft>
              <a:buNone/>
            </a:pPr>
            <a:r>
              <a:t/>
            </a:r>
            <a:endParaRPr/>
          </a:p>
          <a:p>
            <a:pPr indent="-381000" lvl="0" marL="457200" marR="0" rtl="0" algn="l">
              <a:lnSpc>
                <a:spcPct val="115000"/>
              </a:lnSpc>
              <a:spcBef>
                <a:spcPts val="0"/>
              </a:spcBef>
              <a:spcAft>
                <a:spcPts val="0"/>
              </a:spcAft>
              <a:buSzPts val="2400"/>
              <a:buChar char="●"/>
            </a:pPr>
            <a:r>
              <a:rPr lang="en-US"/>
              <a:t>The term 'modular' is attributed to the physical substructures of MMCs.</a:t>
            </a:r>
            <a:endParaRPr/>
          </a:p>
          <a:p>
            <a:pPr indent="0" lvl="0" marL="457200" marR="0" rtl="0" algn="l">
              <a:lnSpc>
                <a:spcPct val="115000"/>
              </a:lnSpc>
              <a:spcBef>
                <a:spcPts val="0"/>
              </a:spcBef>
              <a:spcAft>
                <a:spcPts val="0"/>
              </a:spcAft>
              <a:buNone/>
            </a:pPr>
            <a:r>
              <a:t/>
            </a:r>
            <a:endParaRPr/>
          </a:p>
          <a:p>
            <a:pPr indent="-381000" lvl="0" marL="457200" marR="0" rtl="0" algn="l">
              <a:lnSpc>
                <a:spcPct val="115000"/>
              </a:lnSpc>
              <a:spcBef>
                <a:spcPts val="0"/>
              </a:spcBef>
              <a:spcAft>
                <a:spcPts val="0"/>
              </a:spcAft>
              <a:buSzPts val="2400"/>
              <a:buChar char="●"/>
            </a:pPr>
            <a:r>
              <a:rPr lang="en-US"/>
              <a:t>The industry has an interest in increasing the efficiency and usage convenience of various converter topologies.</a:t>
            </a:r>
            <a:endParaRPr/>
          </a:p>
          <a:p>
            <a:pPr indent="0" lvl="0" marL="0" marR="0" rtl="0" algn="l">
              <a:lnSpc>
                <a:spcPct val="115000"/>
              </a:lnSpc>
              <a:spcBef>
                <a:spcPts val="0"/>
              </a:spcBef>
              <a:spcAft>
                <a:spcPts val="0"/>
              </a:spcAft>
              <a:buNone/>
            </a:pPr>
            <a:r>
              <a:t/>
            </a:r>
            <a:endParaRPr/>
          </a:p>
        </p:txBody>
      </p:sp>
      <p:sp>
        <p:nvSpPr>
          <p:cNvPr id="161" name="Google Shape;161;p5"/>
          <p:cNvSpPr txBox="1"/>
          <p:nvPr>
            <p:ph idx="2" type="body"/>
          </p:nvPr>
        </p:nvSpPr>
        <p:spPr>
          <a:xfrm>
            <a:off x="203200" y="10732"/>
            <a:ext cx="8432800" cy="1143000"/>
          </a:xfrm>
          <a:prstGeom prst="rect">
            <a:avLst/>
          </a:prstGeom>
          <a:noFill/>
          <a:ln>
            <a:noFill/>
          </a:ln>
        </p:spPr>
        <p:txBody>
          <a:bodyPr anchorCtr="0" anchor="ctr" bIns="45700" lIns="91425" spcFirstLastPara="1" rIns="91425" wrap="square" tIns="45700">
            <a:normAutofit/>
          </a:bodyPr>
          <a:lstStyle/>
          <a:p>
            <a:pPr indent="0" lvl="0" marL="0" marR="0" rtl="0" algn="l">
              <a:lnSpc>
                <a:spcPct val="100000"/>
              </a:lnSpc>
              <a:spcBef>
                <a:spcPts val="0"/>
              </a:spcBef>
              <a:spcAft>
                <a:spcPts val="0"/>
              </a:spcAft>
              <a:buClr>
                <a:schemeClr val="dk1"/>
              </a:buClr>
              <a:buSzPts val="3600"/>
              <a:buFont typeface="Arial"/>
              <a:buNone/>
            </a:pPr>
            <a:r>
              <a:rPr lang="en-US"/>
              <a:t>Introduction</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65" name="Shape 165"/>
        <p:cNvGrpSpPr/>
        <p:nvPr/>
      </p:nvGrpSpPr>
      <p:grpSpPr>
        <a:xfrm>
          <a:off x="0" y="0"/>
          <a:ext cx="0" cy="0"/>
          <a:chOff x="0" y="0"/>
          <a:chExt cx="0" cy="0"/>
        </a:xfrm>
      </p:grpSpPr>
      <p:pic>
        <p:nvPicPr>
          <p:cNvPr id="166" name="Google Shape;166;g21efbae59a3_0_24"/>
          <p:cNvPicPr preferRelativeResize="0"/>
          <p:nvPr/>
        </p:nvPicPr>
        <p:blipFill rotWithShape="1">
          <a:blip r:embed="rId3">
            <a:alphaModFix/>
          </a:blip>
          <a:srcRect b="0" l="0" r="0" t="0"/>
          <a:stretch/>
        </p:blipFill>
        <p:spPr>
          <a:xfrm>
            <a:off x="0" y="0"/>
            <a:ext cx="12191999" cy="6858000"/>
          </a:xfrm>
          <a:prstGeom prst="rect">
            <a:avLst/>
          </a:prstGeom>
          <a:noFill/>
          <a:ln>
            <a:noFill/>
          </a:ln>
        </p:spPr>
      </p:pic>
      <p:sp>
        <p:nvSpPr>
          <p:cNvPr id="167" name="Google Shape;167;g21efbae59a3_0_24"/>
          <p:cNvSpPr txBox="1"/>
          <p:nvPr>
            <p:ph idx="1" type="body"/>
          </p:nvPr>
        </p:nvSpPr>
        <p:spPr>
          <a:xfrm>
            <a:off x="406400" y="1153725"/>
            <a:ext cx="10972800" cy="5402700"/>
          </a:xfrm>
          <a:prstGeom prst="rect">
            <a:avLst/>
          </a:prstGeom>
          <a:noFill/>
          <a:ln>
            <a:noFill/>
          </a:ln>
        </p:spPr>
        <p:txBody>
          <a:bodyPr anchorCtr="0" anchor="t" bIns="45700" lIns="91425" spcFirstLastPara="1" rIns="91425" wrap="square" tIns="45700">
            <a:normAutofit/>
          </a:bodyPr>
          <a:lstStyle/>
          <a:p>
            <a:pPr indent="-381000" lvl="0" marL="457200" rtl="0" algn="l">
              <a:spcBef>
                <a:spcPts val="0"/>
              </a:spcBef>
              <a:spcAft>
                <a:spcPts val="0"/>
              </a:spcAft>
              <a:buSzPts val="2400"/>
              <a:buChar char="●"/>
            </a:pPr>
            <a:r>
              <a:rPr lang="en-US"/>
              <a:t>The improved wind turbine system specifications are given with reference to subsystems/devices used.</a:t>
            </a:r>
            <a:endParaRPr/>
          </a:p>
          <a:p>
            <a:pPr indent="0" lvl="0" marL="457200" rtl="0" algn="l">
              <a:spcBef>
                <a:spcPts val="0"/>
              </a:spcBef>
              <a:spcAft>
                <a:spcPts val="0"/>
              </a:spcAft>
              <a:buNone/>
            </a:pPr>
            <a:r>
              <a:t/>
            </a:r>
            <a:endParaRPr/>
          </a:p>
          <a:p>
            <a:pPr indent="-381000" lvl="0" marL="457200" rtl="0" algn="l">
              <a:spcBef>
                <a:spcPts val="0"/>
              </a:spcBef>
              <a:spcAft>
                <a:spcPts val="0"/>
              </a:spcAft>
              <a:buSzPts val="2400"/>
              <a:buChar char="●"/>
            </a:pPr>
            <a:r>
              <a:rPr lang="en-US"/>
              <a:t>Input parameters chosen for the wind turbine system are pitch angle, wind speed and generator speed.</a:t>
            </a:r>
            <a:endParaRPr/>
          </a:p>
          <a:p>
            <a:pPr indent="0" lvl="0" marL="457200" rtl="0" algn="l">
              <a:spcBef>
                <a:spcPts val="0"/>
              </a:spcBef>
              <a:spcAft>
                <a:spcPts val="0"/>
              </a:spcAft>
              <a:buNone/>
            </a:pPr>
            <a:r>
              <a:t/>
            </a:r>
            <a:endParaRPr/>
          </a:p>
          <a:p>
            <a:pPr indent="-381000" lvl="0" marL="457200" rtl="0" algn="l">
              <a:spcBef>
                <a:spcPts val="0"/>
              </a:spcBef>
              <a:spcAft>
                <a:spcPts val="0"/>
              </a:spcAft>
              <a:buSzPts val="2400"/>
              <a:buChar char="●"/>
            </a:pPr>
            <a:r>
              <a:rPr lang="en-US"/>
              <a:t>The output of the system (mechanical torque) is then fed to permanent magnet synchronous machine.</a:t>
            </a:r>
            <a:endParaRPr/>
          </a:p>
          <a:p>
            <a:pPr indent="0" lvl="0" marL="457200" rtl="0" algn="l">
              <a:spcBef>
                <a:spcPts val="0"/>
              </a:spcBef>
              <a:spcAft>
                <a:spcPts val="0"/>
              </a:spcAft>
              <a:buNone/>
            </a:pPr>
            <a:r>
              <a:t/>
            </a:r>
            <a:endParaRPr/>
          </a:p>
          <a:p>
            <a:pPr indent="-381000" lvl="0" marL="457200" rtl="0" algn="l">
              <a:spcBef>
                <a:spcPts val="0"/>
              </a:spcBef>
              <a:spcAft>
                <a:spcPts val="0"/>
              </a:spcAft>
              <a:buSzPts val="2400"/>
              <a:buChar char="●"/>
            </a:pPr>
            <a:r>
              <a:rPr lang="en-US"/>
              <a:t>The AC output is then fed to a thyristor rectifier that converts the AC voltage to a DC parameter.</a:t>
            </a:r>
            <a:endParaRPr/>
          </a:p>
          <a:p>
            <a:pPr indent="0" lvl="0" marL="457200" rtl="0" algn="l">
              <a:spcBef>
                <a:spcPts val="0"/>
              </a:spcBef>
              <a:spcAft>
                <a:spcPts val="0"/>
              </a:spcAft>
              <a:buNone/>
            </a:pPr>
            <a:r>
              <a:t/>
            </a:r>
            <a:endParaRPr/>
          </a:p>
          <a:p>
            <a:pPr indent="-381000" lvl="0" marL="457200" rtl="0" algn="l">
              <a:spcBef>
                <a:spcPts val="0"/>
              </a:spcBef>
              <a:spcAft>
                <a:spcPts val="0"/>
              </a:spcAft>
              <a:buSzPts val="2400"/>
              <a:buChar char="●"/>
            </a:pPr>
            <a:r>
              <a:rPr lang="en-US"/>
              <a:t>NPC / MMC is utilized as an inverter</a:t>
            </a:r>
            <a:endParaRPr/>
          </a:p>
        </p:txBody>
      </p:sp>
      <p:sp>
        <p:nvSpPr>
          <p:cNvPr id="168" name="Google Shape;168;g21efbae59a3_0_24"/>
          <p:cNvSpPr txBox="1"/>
          <p:nvPr>
            <p:ph idx="2" type="body"/>
          </p:nvPr>
        </p:nvSpPr>
        <p:spPr>
          <a:xfrm>
            <a:off x="203200" y="10732"/>
            <a:ext cx="8432700" cy="1143000"/>
          </a:xfrm>
          <a:prstGeom prst="rect">
            <a:avLst/>
          </a:prstGeom>
          <a:noFill/>
          <a:ln>
            <a:noFill/>
          </a:ln>
        </p:spPr>
        <p:txBody>
          <a:bodyPr anchorCtr="0" anchor="ctr" bIns="45700" lIns="91425" spcFirstLastPara="1" rIns="91425" wrap="square" tIns="45700">
            <a:normAutofit/>
          </a:bodyPr>
          <a:lstStyle/>
          <a:p>
            <a:pPr indent="0" lvl="0" marL="0" marR="0" rtl="0" algn="l">
              <a:lnSpc>
                <a:spcPct val="100000"/>
              </a:lnSpc>
              <a:spcBef>
                <a:spcPts val="0"/>
              </a:spcBef>
              <a:spcAft>
                <a:spcPts val="0"/>
              </a:spcAft>
              <a:buClr>
                <a:schemeClr val="dk1"/>
              </a:buClr>
              <a:buSzPts val="3600"/>
              <a:buFont typeface="Arial"/>
              <a:buNone/>
            </a:pPr>
            <a:r>
              <a:rPr lang="en-US"/>
              <a:t>Methodology</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72" name="Shape 172"/>
        <p:cNvGrpSpPr/>
        <p:nvPr/>
      </p:nvGrpSpPr>
      <p:grpSpPr>
        <a:xfrm>
          <a:off x="0" y="0"/>
          <a:ext cx="0" cy="0"/>
          <a:chOff x="0" y="0"/>
          <a:chExt cx="0" cy="0"/>
        </a:xfrm>
      </p:grpSpPr>
      <p:pic>
        <p:nvPicPr>
          <p:cNvPr id="173" name="Google Shape;173;g21efbae59a3_0_51"/>
          <p:cNvPicPr preferRelativeResize="0"/>
          <p:nvPr/>
        </p:nvPicPr>
        <p:blipFill rotWithShape="1">
          <a:blip r:embed="rId3">
            <a:alphaModFix/>
          </a:blip>
          <a:srcRect b="0" l="0" r="0" t="0"/>
          <a:stretch/>
        </p:blipFill>
        <p:spPr>
          <a:xfrm>
            <a:off x="0" y="0"/>
            <a:ext cx="12191999" cy="6858000"/>
          </a:xfrm>
          <a:prstGeom prst="rect">
            <a:avLst/>
          </a:prstGeom>
          <a:noFill/>
          <a:ln>
            <a:noFill/>
          </a:ln>
        </p:spPr>
      </p:pic>
      <p:sp>
        <p:nvSpPr>
          <p:cNvPr id="174" name="Google Shape;174;g21efbae59a3_0_51"/>
          <p:cNvSpPr txBox="1"/>
          <p:nvPr>
            <p:ph idx="1" type="body"/>
          </p:nvPr>
        </p:nvSpPr>
        <p:spPr>
          <a:xfrm>
            <a:off x="406400" y="1153725"/>
            <a:ext cx="10972800" cy="5309400"/>
          </a:xfrm>
          <a:prstGeom prst="rect">
            <a:avLst/>
          </a:prstGeom>
          <a:noFill/>
          <a:ln>
            <a:noFill/>
          </a:ln>
        </p:spPr>
        <p:txBody>
          <a:bodyPr anchorCtr="0" anchor="t" bIns="45700" lIns="91425" spcFirstLastPara="1" rIns="91425" wrap="square" tIns="45700">
            <a:normAutofit lnSpcReduction="10000"/>
          </a:bodyPr>
          <a:lstStyle/>
          <a:p>
            <a:pPr indent="-381000" lvl="0" marL="457200" rtl="0" algn="l">
              <a:spcBef>
                <a:spcPts val="0"/>
              </a:spcBef>
              <a:spcAft>
                <a:spcPts val="0"/>
              </a:spcAft>
              <a:buSzPts val="2400"/>
              <a:buChar char="●"/>
            </a:pPr>
            <a:r>
              <a:rPr lang="en-US"/>
              <a:t>After the inversion action, a fully controlled thyristor is used to convert the AC-natured output to DC.</a:t>
            </a:r>
            <a:endParaRPr/>
          </a:p>
          <a:p>
            <a:pPr indent="0" lvl="0" marL="457200" rtl="0" algn="l">
              <a:spcBef>
                <a:spcPts val="0"/>
              </a:spcBef>
              <a:spcAft>
                <a:spcPts val="0"/>
              </a:spcAft>
              <a:buNone/>
            </a:pPr>
            <a:r>
              <a:t/>
            </a:r>
            <a:endParaRPr/>
          </a:p>
          <a:p>
            <a:pPr indent="-381000" lvl="0" marL="457200" rtl="0" algn="l">
              <a:spcBef>
                <a:spcPts val="0"/>
              </a:spcBef>
              <a:spcAft>
                <a:spcPts val="0"/>
              </a:spcAft>
              <a:buSzPts val="2400"/>
              <a:buChar char="●"/>
            </a:pPr>
            <a:r>
              <a:rPr lang="en-US"/>
              <a:t>Capacitors are connected in parallel to increase the electrical energy stored and reduce rippling (filtering action).</a:t>
            </a:r>
            <a:endParaRPr/>
          </a:p>
          <a:p>
            <a:pPr indent="0" lvl="0" marL="457200" rtl="0" algn="l">
              <a:spcBef>
                <a:spcPts val="0"/>
              </a:spcBef>
              <a:spcAft>
                <a:spcPts val="0"/>
              </a:spcAft>
              <a:buNone/>
            </a:pPr>
            <a:r>
              <a:t/>
            </a:r>
            <a:endParaRPr/>
          </a:p>
          <a:p>
            <a:pPr indent="-381000" lvl="0" marL="457200" rtl="0" algn="l">
              <a:spcBef>
                <a:spcPts val="0"/>
              </a:spcBef>
              <a:spcAft>
                <a:spcPts val="0"/>
              </a:spcAft>
              <a:buSzPts val="2400"/>
              <a:buChar char="●"/>
            </a:pPr>
            <a:r>
              <a:rPr lang="en-US"/>
              <a:t>A boost converter is used to increase the voltage level of the generator output to the required grid voltage level.</a:t>
            </a:r>
            <a:endParaRPr/>
          </a:p>
          <a:p>
            <a:pPr indent="0" lvl="0" marL="457200" rtl="0" algn="l">
              <a:spcBef>
                <a:spcPts val="0"/>
              </a:spcBef>
              <a:spcAft>
                <a:spcPts val="0"/>
              </a:spcAft>
              <a:buNone/>
            </a:pPr>
            <a:r>
              <a:t/>
            </a:r>
            <a:endParaRPr/>
          </a:p>
          <a:p>
            <a:pPr indent="-381000" lvl="0" marL="457200" rtl="0" algn="l">
              <a:spcBef>
                <a:spcPts val="0"/>
              </a:spcBef>
              <a:spcAft>
                <a:spcPts val="0"/>
              </a:spcAft>
              <a:buSzPts val="2400"/>
              <a:buChar char="●"/>
            </a:pPr>
            <a:r>
              <a:rPr lang="en-US"/>
              <a:t>The duty cycle of the switch in the converter determines the output voltage level of the converter.</a:t>
            </a:r>
            <a:endParaRPr/>
          </a:p>
          <a:p>
            <a:pPr indent="0" lvl="0" marL="457200" rtl="0" algn="l">
              <a:spcBef>
                <a:spcPts val="0"/>
              </a:spcBef>
              <a:spcAft>
                <a:spcPts val="0"/>
              </a:spcAft>
              <a:buNone/>
            </a:pPr>
            <a:r>
              <a:t/>
            </a:r>
            <a:endParaRPr/>
          </a:p>
          <a:p>
            <a:pPr indent="-381000" lvl="0" marL="457200" rtl="0" algn="l">
              <a:spcBef>
                <a:spcPts val="0"/>
              </a:spcBef>
              <a:spcAft>
                <a:spcPts val="0"/>
              </a:spcAft>
              <a:buSzPts val="2400"/>
              <a:buChar char="●"/>
            </a:pPr>
            <a:r>
              <a:rPr lang="en-US"/>
              <a:t>The duty cycle is controlled by a PWM signal, which adjusts the on-time and off-time of the switch.</a:t>
            </a:r>
            <a:endParaRPr/>
          </a:p>
          <a:p>
            <a:pPr indent="0" lvl="0" marL="0" rtl="0" algn="l">
              <a:spcBef>
                <a:spcPts val="0"/>
              </a:spcBef>
              <a:spcAft>
                <a:spcPts val="0"/>
              </a:spcAft>
              <a:buNone/>
            </a:pPr>
            <a:r>
              <a:t/>
            </a:r>
            <a:endParaRPr/>
          </a:p>
        </p:txBody>
      </p:sp>
      <p:sp>
        <p:nvSpPr>
          <p:cNvPr id="175" name="Google Shape;175;g21efbae59a3_0_51"/>
          <p:cNvSpPr txBox="1"/>
          <p:nvPr>
            <p:ph idx="2" type="body"/>
          </p:nvPr>
        </p:nvSpPr>
        <p:spPr>
          <a:xfrm>
            <a:off x="203200" y="10732"/>
            <a:ext cx="8432700" cy="1143000"/>
          </a:xfrm>
          <a:prstGeom prst="rect">
            <a:avLst/>
          </a:prstGeom>
          <a:noFill/>
          <a:ln>
            <a:noFill/>
          </a:ln>
        </p:spPr>
        <p:txBody>
          <a:bodyPr anchorCtr="0" anchor="ctr" bIns="45700" lIns="91425" spcFirstLastPara="1" rIns="91425" wrap="square" tIns="45700">
            <a:normAutofit/>
          </a:bodyPr>
          <a:lstStyle/>
          <a:p>
            <a:pPr indent="0" lvl="0" marL="0" marR="0" rtl="0" algn="l">
              <a:lnSpc>
                <a:spcPct val="100000"/>
              </a:lnSpc>
              <a:spcBef>
                <a:spcPts val="0"/>
              </a:spcBef>
              <a:spcAft>
                <a:spcPts val="0"/>
              </a:spcAft>
              <a:buClr>
                <a:schemeClr val="dk1"/>
              </a:buClr>
              <a:buSzPts val="3600"/>
              <a:buFont typeface="Arial"/>
              <a:buNone/>
            </a:pPr>
            <a:r>
              <a:rPr lang="en-US"/>
              <a:t>Methodology</a:t>
            </a:r>
            <a:endParaRPr/>
          </a:p>
        </p:txBody>
      </p:sp>
    </p:spTree>
  </p:cSld>
  <p:clrMapOvr>
    <a:masterClrMapping/>
  </p:clrMapOvr>
</p:sld>
</file>

<file path=ppt/theme/theme1.xml><?xml version="1.0" encoding="utf-8"?>
<a:theme xmlns:a="http://schemas.openxmlformats.org/drawingml/2006/main" xmlns:r="http://schemas.openxmlformats.org/officeDocument/2006/relationships" name="bits">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2021-01-22T12:23:51Z</dcterms:created>
  <dc:creator>anjali</dc:creator>
</cp:coreProperties>
</file>